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0" r:id="rId3"/>
    <p:sldId id="658" r:id="rId4"/>
    <p:sldId id="659" r:id="rId5"/>
    <p:sldId id="614" r:id="rId6"/>
    <p:sldId id="569" r:id="rId7"/>
    <p:sldId id="630" r:id="rId8"/>
    <p:sldId id="615" r:id="rId9"/>
    <p:sldId id="642" r:id="rId10"/>
    <p:sldId id="643" r:id="rId11"/>
    <p:sldId id="644" r:id="rId12"/>
    <p:sldId id="645" r:id="rId13"/>
    <p:sldId id="646" r:id="rId14"/>
    <p:sldId id="647" r:id="rId15"/>
    <p:sldId id="649" r:id="rId16"/>
    <p:sldId id="650" r:id="rId17"/>
    <p:sldId id="648" r:id="rId18"/>
    <p:sldId id="616" r:id="rId19"/>
    <p:sldId id="617" r:id="rId20"/>
    <p:sldId id="657" r:id="rId21"/>
    <p:sldId id="618" r:id="rId22"/>
    <p:sldId id="619" r:id="rId23"/>
    <p:sldId id="620" r:id="rId24"/>
    <p:sldId id="621" r:id="rId25"/>
    <p:sldId id="651" r:id="rId26"/>
    <p:sldId id="653" r:id="rId27"/>
    <p:sldId id="652" r:id="rId28"/>
    <p:sldId id="654" r:id="rId29"/>
    <p:sldId id="655" r:id="rId30"/>
    <p:sldId id="656" r:id="rId31"/>
    <p:sldId id="623" r:id="rId32"/>
    <p:sldId id="66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4"/>
    <p:restoredTop sz="87620"/>
  </p:normalViewPr>
  <p:slideViewPr>
    <p:cSldViewPr snapToGrid="0" snapToObjects="1">
      <p:cViewPr>
        <p:scale>
          <a:sx n="110" d="100"/>
          <a:sy n="110" d="100"/>
        </p:scale>
        <p:origin x="52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58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5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3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8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53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7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2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69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20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8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90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31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562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293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17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816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72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4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03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005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3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90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3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2/10/21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t.eecs.berkeley.edu/~cs188/fa19/assets/demos/csp/csp_demo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Constraint Satisfaction Problems (Part 2)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CC16324-E535-FA4C-8879-5DFA5507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885" y="1666694"/>
            <a:ext cx="4834229" cy="3021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Arc Consistency of an Entire CSP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31C40E9-4CC8-EA4B-A04E-73F4211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3170" r="31245" b="49403"/>
          <a:stretch>
            <a:fillRect/>
          </a:stretch>
        </p:blipFill>
        <p:spPr bwMode="auto">
          <a:xfrm>
            <a:off x="1154728" y="2146284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B8D4DD93-FFAE-5444-8FC0-D51BADA2EA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6728" y="1101896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b="1" dirty="0">
                <a:solidFill>
                  <a:srgbClr val="C00000"/>
                </a:solidFill>
              </a:rPr>
              <a:t>all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</a:t>
            </a:r>
            <a:r>
              <a:rPr lang="en-US" sz="2400" b="1" dirty="0">
                <a:solidFill>
                  <a:srgbClr val="00B0F0"/>
                </a:solidFill>
              </a:rPr>
              <a:t>earlier</a:t>
            </a:r>
            <a:r>
              <a:rPr lang="en-US" sz="2400" dirty="0"/>
              <a:t>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6D87BD2-DBC1-064D-87B6-33327E10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0" t="60717" r="14474"/>
          <a:stretch>
            <a:fillRect/>
          </a:stretch>
        </p:blipFill>
        <p:spPr bwMode="auto">
          <a:xfrm>
            <a:off x="3745528" y="2298683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F34DF6E7-72F0-5D47-B0B2-25024F512692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7AAB76-FEA5-004E-A090-731366AC2F08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FFF3700-C81A-DA4A-A330-9EAF763CAF73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7B3C3918-AAD2-EE4E-B8A3-3BD7D8316395}"/>
              </a:ext>
            </a:extLst>
          </p:cNvPr>
          <p:cNvSpPr>
            <a:spLocks/>
          </p:cNvSpPr>
          <p:nvPr/>
        </p:nvSpPr>
        <p:spPr bwMode="auto">
          <a:xfrm>
            <a:off x="5634467" y="3289283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00D45B7-E921-CF4F-B494-B6724DE98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928" y="5064297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195AA9BB-96A1-E541-8D0B-7F2B7E834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389" y="2679683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5192337E-1BEF-054D-9C40-474E59E5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29" y="275588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248F1318-53B6-A44B-BBD1-B2D8AB60B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329" y="245108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A2570A2A-5CBE-1F48-9023-785B5EBD5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389" y="251831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19D4EA6C-797F-C34A-89DC-649B859D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763" y="292621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1A3C8C96-A1FB-7449-BF24-9F695C692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029" y="3154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21545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5" grpId="2" animBg="1"/>
      <p:bldP spid="15" grpId="3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Enforcing Arc Consistency in a CSP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4FBAAA-0DBC-894F-9E32-1A266D87D7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90800" y="5254908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F10E369-C2FA-CA4B-8F99-B56E4207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987709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747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Limitations of Arc Consistency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6AEE8F27-003C-3E41-A852-054E74644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9284" y="1292783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F6821C99-203A-CA4E-9814-2F755ACE4E36}"/>
              </a:ext>
            </a:extLst>
          </p:cNvPr>
          <p:cNvGrpSpPr>
            <a:grpSpLocks/>
          </p:cNvGrpSpPr>
          <p:nvPr/>
        </p:nvGrpSpPr>
        <p:grpSpPr bwMode="auto">
          <a:xfrm>
            <a:off x="7510084" y="1216582"/>
            <a:ext cx="3124200" cy="1524000"/>
            <a:chOff x="3552" y="1056"/>
            <a:chExt cx="2016" cy="1056"/>
          </a:xfrm>
        </p:grpSpPr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40EFDDAA-0B44-DA4F-959F-B0BAA7A26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62907611-0547-F341-B49D-1EBCB2B30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Text Box 7">
                <a:extLst>
                  <a:ext uri="{FF2B5EF4-FFF2-40B4-BE49-F238E27FC236}">
                    <a16:creationId xmlns:a16="http://schemas.microsoft.com/office/drawing/2014/main" id="{D894243D-EE6A-B144-928C-FB2339E9B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176FDF5D-176C-DF46-8365-56F418CC4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0" name="Oval 9">
                <a:extLst>
                  <a:ext uri="{FF2B5EF4-FFF2-40B4-BE49-F238E27FC236}">
                    <a16:creationId xmlns:a16="http://schemas.microsoft.com/office/drawing/2014/main" id="{7974F612-66C0-8E44-9B3B-CE515E273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Text Box 10">
                <a:extLst>
                  <a:ext uri="{FF2B5EF4-FFF2-40B4-BE49-F238E27FC236}">
                    <a16:creationId xmlns:a16="http://schemas.microsoft.com/office/drawing/2014/main" id="{FC45C5FB-C898-2648-BFAE-44C8A25CC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" name="Group 11">
              <a:extLst>
                <a:ext uri="{FF2B5EF4-FFF2-40B4-BE49-F238E27FC236}">
                  <a16:creationId xmlns:a16="http://schemas.microsoft.com/office/drawing/2014/main" id="{53CFC785-FFA1-0046-BC71-90CBE6E6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5FC5A1B0-BB37-DA41-A031-4009A4FB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Text Box 13">
                <a:extLst>
                  <a:ext uri="{FF2B5EF4-FFF2-40B4-BE49-F238E27FC236}">
                    <a16:creationId xmlns:a16="http://schemas.microsoft.com/office/drawing/2014/main" id="{5D12B7BB-D4F3-F940-8CF6-4CF0877DC3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5" name="Line 14">
              <a:extLst>
                <a:ext uri="{FF2B5EF4-FFF2-40B4-BE49-F238E27FC236}">
                  <a16:creationId xmlns:a16="http://schemas.microsoft.com/office/drawing/2014/main" id="{525F606B-825D-5844-8711-C08623A68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5">
              <a:extLst>
                <a:ext uri="{FF2B5EF4-FFF2-40B4-BE49-F238E27FC236}">
                  <a16:creationId xmlns:a16="http://schemas.microsoft.com/office/drawing/2014/main" id="{CBE36D57-3DEB-0140-BCE3-CF7AB5CDF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6">
              <a:extLst>
                <a:ext uri="{FF2B5EF4-FFF2-40B4-BE49-F238E27FC236}">
                  <a16:creationId xmlns:a16="http://schemas.microsoft.com/office/drawing/2014/main" id="{825425AE-AA6B-2D4B-AB21-612938089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18">
            <a:extLst>
              <a:ext uri="{FF2B5EF4-FFF2-40B4-BE49-F238E27FC236}">
                <a16:creationId xmlns:a16="http://schemas.microsoft.com/office/drawing/2014/main" id="{27DE1565-A3BE-8547-B5A0-1E33F9136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284" y="2359582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1BE224C9-00AF-494C-A580-07F5E1BAC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084" y="23595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DB0E05A3-5704-6B44-9748-4AF93CD94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8484" y="2359582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D69E9E1F-9F0E-1246-BE45-664AB7B93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084" y="1368982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8" name="Rectangle 23">
            <a:extLst>
              <a:ext uri="{FF2B5EF4-FFF2-40B4-BE49-F238E27FC236}">
                <a16:creationId xmlns:a16="http://schemas.microsoft.com/office/drawing/2014/main" id="{8BDE4742-4F89-4746-84F2-63D0BDDC0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84" y="23595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59" name="Group 24">
            <a:extLst>
              <a:ext uri="{FF2B5EF4-FFF2-40B4-BE49-F238E27FC236}">
                <a16:creationId xmlns:a16="http://schemas.microsoft.com/office/drawing/2014/main" id="{A7725D41-F397-D141-AB25-AB1B5FC88A8F}"/>
              </a:ext>
            </a:extLst>
          </p:cNvPr>
          <p:cNvGrpSpPr>
            <a:grpSpLocks/>
          </p:cNvGrpSpPr>
          <p:nvPr/>
        </p:nvGrpSpPr>
        <p:grpSpPr bwMode="auto">
          <a:xfrm>
            <a:off x="7510084" y="3273982"/>
            <a:ext cx="3124200" cy="1524000"/>
            <a:chOff x="3552" y="1056"/>
            <a:chExt cx="2016" cy="1056"/>
          </a:xfrm>
        </p:grpSpPr>
        <p:grpSp>
          <p:nvGrpSpPr>
            <p:cNvPr id="60" name="Group 25">
              <a:extLst>
                <a:ext uri="{FF2B5EF4-FFF2-40B4-BE49-F238E27FC236}">
                  <a16:creationId xmlns:a16="http://schemas.microsoft.com/office/drawing/2014/main" id="{1F34E262-B597-254D-8B84-3DB4FFB53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70" name="Oval 26">
                <a:extLst>
                  <a:ext uri="{FF2B5EF4-FFF2-40B4-BE49-F238E27FC236}">
                    <a16:creationId xmlns:a16="http://schemas.microsoft.com/office/drawing/2014/main" id="{F360E8FB-2F38-F346-9285-79297508D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Text Box 27">
                <a:extLst>
                  <a:ext uri="{FF2B5EF4-FFF2-40B4-BE49-F238E27FC236}">
                    <a16:creationId xmlns:a16="http://schemas.microsoft.com/office/drawing/2014/main" id="{CC5AB681-6E12-8E4E-8AE7-1B599614BE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61" name="Group 28">
              <a:extLst>
                <a:ext uri="{FF2B5EF4-FFF2-40B4-BE49-F238E27FC236}">
                  <a16:creationId xmlns:a16="http://schemas.microsoft.com/office/drawing/2014/main" id="{47C7492B-02A6-224D-9D17-75D71694A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68" name="Oval 29">
                <a:extLst>
                  <a:ext uri="{FF2B5EF4-FFF2-40B4-BE49-F238E27FC236}">
                    <a16:creationId xmlns:a16="http://schemas.microsoft.com/office/drawing/2014/main" id="{F079034C-5C1C-E44B-8974-53F3B412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Text Box 30">
                <a:extLst>
                  <a:ext uri="{FF2B5EF4-FFF2-40B4-BE49-F238E27FC236}">
                    <a16:creationId xmlns:a16="http://schemas.microsoft.com/office/drawing/2014/main" id="{89A7B775-9B05-2D47-9C06-825A6700C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62" name="Group 31">
              <a:extLst>
                <a:ext uri="{FF2B5EF4-FFF2-40B4-BE49-F238E27FC236}">
                  <a16:creationId xmlns:a16="http://schemas.microsoft.com/office/drawing/2014/main" id="{E4B28BB2-2905-AF41-AF4F-448C0451B7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66" name="Oval 32">
                <a:extLst>
                  <a:ext uri="{FF2B5EF4-FFF2-40B4-BE49-F238E27FC236}">
                    <a16:creationId xmlns:a16="http://schemas.microsoft.com/office/drawing/2014/main" id="{3A6C4B93-29FD-CA45-B885-C28522765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Text Box 33">
                <a:extLst>
                  <a:ext uri="{FF2B5EF4-FFF2-40B4-BE49-F238E27FC236}">
                    <a16:creationId xmlns:a16="http://schemas.microsoft.com/office/drawing/2014/main" id="{E41D7514-E9B8-4F42-8B6C-183680B3DE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63" name="Line 34">
              <a:extLst>
                <a:ext uri="{FF2B5EF4-FFF2-40B4-BE49-F238E27FC236}">
                  <a16:creationId xmlns:a16="http://schemas.microsoft.com/office/drawing/2014/main" id="{E337C9D6-9972-744E-9068-FE30BD1FC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35">
              <a:extLst>
                <a:ext uri="{FF2B5EF4-FFF2-40B4-BE49-F238E27FC236}">
                  <a16:creationId xmlns:a16="http://schemas.microsoft.com/office/drawing/2014/main" id="{B7A1D390-B6E6-DA45-A536-C9E421F77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36">
              <a:extLst>
                <a:ext uri="{FF2B5EF4-FFF2-40B4-BE49-F238E27FC236}">
                  <a16:creationId xmlns:a16="http://schemas.microsoft.com/office/drawing/2014/main" id="{2B9B18F3-F9BF-C949-9CF8-D027B4966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" name="Rectangle 37">
            <a:extLst>
              <a:ext uri="{FF2B5EF4-FFF2-40B4-BE49-F238E27FC236}">
                <a16:creationId xmlns:a16="http://schemas.microsoft.com/office/drawing/2014/main" id="{F4364A22-6311-0240-8778-7BFB453D5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484" y="44169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3" name="Rectangle 40">
            <a:extLst>
              <a:ext uri="{FF2B5EF4-FFF2-40B4-BE49-F238E27FC236}">
                <a16:creationId xmlns:a16="http://schemas.microsoft.com/office/drawing/2014/main" id="{3E7878FA-7669-F448-B119-3F78E51DA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684" y="44169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4" name="Rectangle 43">
            <a:extLst>
              <a:ext uri="{FF2B5EF4-FFF2-40B4-BE49-F238E27FC236}">
                <a16:creationId xmlns:a16="http://schemas.microsoft.com/office/drawing/2014/main" id="{FF2632CD-C245-694E-B142-AD558281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084" y="34263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5" name="Rectangle 45">
            <a:extLst>
              <a:ext uri="{FF2B5EF4-FFF2-40B4-BE49-F238E27FC236}">
                <a16:creationId xmlns:a16="http://schemas.microsoft.com/office/drawing/2014/main" id="{AF4F0653-97F1-B048-8CC6-88BE4298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684" y="34263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8894C16E-ADCC-404F-B0E9-123A1C2FA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084" y="44169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7" name="Rectangle 47">
            <a:extLst>
              <a:ext uri="{FF2B5EF4-FFF2-40B4-BE49-F238E27FC236}">
                <a16:creationId xmlns:a16="http://schemas.microsoft.com/office/drawing/2014/main" id="{D19EBDE9-D249-1943-9245-96DE53D2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84" y="44169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8" name="Text Box 48">
            <a:extLst>
              <a:ext uri="{FF2B5EF4-FFF2-40B4-BE49-F238E27FC236}">
                <a16:creationId xmlns:a16="http://schemas.microsoft.com/office/drawing/2014/main" id="{EE438E9A-3ACA-C14A-AC59-0C222F36F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284" y="5026583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</p:spTree>
    <p:extLst>
      <p:ext uri="{BB962C8B-B14F-4D97-AF65-F5344CB8AC3E}">
        <p14:creationId xmlns:p14="http://schemas.microsoft.com/office/powerpoint/2010/main" val="3465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K-Consistency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2D7237-2B10-6745-A00A-C5E9C66C6DA0}"/>
              </a:ext>
            </a:extLst>
          </p:cNvPr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3FF83-12F4-6F4D-96FE-F49B8D4EF914}"/>
              </a:ext>
            </a:extLst>
          </p:cNvPr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7D8A8D-16F5-734C-8001-B0818E3F23BE}"/>
              </a:ext>
            </a:extLst>
          </p:cNvPr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85EC3747-A778-FE4C-A47F-FAC1DA9A90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Increasing degrees of consistency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1-Consistency (Node Consistency): Each single node’s domain has a value which meets that node’s unary constraints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2-Consistency (Arc Consistency): For each pair of nodes, any consistent assignment to one can be extended to the other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K-Consistency: For each k nodes, any consistent assignment to k-1 can be extended to the </a:t>
            </a:r>
            <a:r>
              <a:rPr lang="en-US" sz="2000" dirty="0" err="1"/>
              <a:t>k</a:t>
            </a:r>
            <a:r>
              <a:rPr lang="en-US" sz="2000" baseline="30000" dirty="0" err="1"/>
              <a:t>th</a:t>
            </a:r>
            <a:r>
              <a:rPr lang="en-US" sz="2000" dirty="0"/>
              <a:t> node.</a:t>
            </a:r>
          </a:p>
          <a:p>
            <a:pPr lvl="2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</a:pPr>
            <a:endParaRPr lang="en-US" sz="23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Higher k more expensive to compute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(You need to know the k=2 case: arc consistency)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</p:txBody>
      </p:sp>
      <p:grpSp>
        <p:nvGrpSpPr>
          <p:cNvPr id="17" name="Group 39">
            <a:extLst>
              <a:ext uri="{FF2B5EF4-FFF2-40B4-BE49-F238E27FC236}">
                <a16:creationId xmlns:a16="http://schemas.microsoft.com/office/drawing/2014/main" id="{D8569740-6D4C-A949-A6AF-D20088C81E63}"/>
              </a:ext>
            </a:extLst>
          </p:cNvPr>
          <p:cNvGrpSpPr>
            <a:grpSpLocks/>
          </p:cNvGrpSpPr>
          <p:nvPr/>
        </p:nvGrpSpPr>
        <p:grpSpPr bwMode="auto">
          <a:xfrm>
            <a:off x="9448803" y="1981200"/>
            <a:ext cx="1577975" cy="2895600"/>
            <a:chOff x="4066" y="1296"/>
            <a:chExt cx="994" cy="1824"/>
          </a:xfrm>
        </p:grpSpPr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B1B92FA6-DF2B-CE44-9594-B9CD2823C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" y="1296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id="{E8984B3D-DF5C-784F-9ADE-F1315D78F7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" y="1782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6">
              <a:extLst>
                <a:ext uri="{FF2B5EF4-FFF2-40B4-BE49-F238E27FC236}">
                  <a16:creationId xmlns:a16="http://schemas.microsoft.com/office/drawing/2014/main" id="{50C809F0-2A7C-C345-B984-2782D46131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1782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A460E642-57B7-0041-AC6B-77F10C0BF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1823"/>
              <a:ext cx="162" cy="122"/>
            </a:xfrm>
            <a:prstGeom prst="rightArrow">
              <a:avLst>
                <a:gd name="adj1" fmla="val 50000"/>
                <a:gd name="adj2" fmla="val 3319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8">
              <a:extLst>
                <a:ext uri="{FF2B5EF4-FFF2-40B4-BE49-F238E27FC236}">
                  <a16:creationId xmlns:a16="http://schemas.microsoft.com/office/drawing/2014/main" id="{523A4F5B-D287-1D46-943E-F30DFC1EE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7" y="2593"/>
              <a:ext cx="203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FB77CBAA-7AB8-B04C-87A8-9015F2A3F5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93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AutoShape 10">
              <a:extLst>
                <a:ext uri="{FF2B5EF4-FFF2-40B4-BE49-F238E27FC236}">
                  <a16:creationId xmlns:a16="http://schemas.microsoft.com/office/drawing/2014/main" id="{A5D2132C-78FD-8546-B41B-B30DC1B710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2634"/>
              <a:ext cx="162" cy="121"/>
            </a:xfrm>
            <a:prstGeom prst="rightArrow">
              <a:avLst>
                <a:gd name="adj1" fmla="val 50000"/>
                <a:gd name="adj2" fmla="val 3347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11">
              <a:extLst>
                <a:ext uri="{FF2B5EF4-FFF2-40B4-BE49-F238E27FC236}">
                  <a16:creationId xmlns:a16="http://schemas.microsoft.com/office/drawing/2014/main" id="{A6905C06-5FCC-384C-A509-C5EB9D4D3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877"/>
              <a:ext cx="202" cy="20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053FA10B-A33C-A24D-AF9F-30D43CCCD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309"/>
              <a:ext cx="202" cy="20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13">
              <a:extLst>
                <a:ext uri="{FF2B5EF4-FFF2-40B4-BE49-F238E27FC236}">
                  <a16:creationId xmlns:a16="http://schemas.microsoft.com/office/drawing/2014/main" id="{A63090BB-6C2E-BE4A-9D0F-5B441CDE8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14">
              <a:extLst>
                <a:ext uri="{FF2B5EF4-FFF2-40B4-BE49-F238E27FC236}">
                  <a16:creationId xmlns:a16="http://schemas.microsoft.com/office/drawing/2014/main" id="{5DD74C0E-D57F-3C4A-A455-5EC05F5524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66" y="2269"/>
              <a:ext cx="162" cy="851"/>
            </a:xfrm>
            <a:prstGeom prst="rightBrace">
              <a:avLst>
                <a:gd name="adj1" fmla="val 4377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9" name="Group 36">
            <a:extLst>
              <a:ext uri="{FF2B5EF4-FFF2-40B4-BE49-F238E27FC236}">
                <a16:creationId xmlns:a16="http://schemas.microsoft.com/office/drawing/2014/main" id="{3DC2DAD7-F9FE-DD44-91E3-BAB318873C92}"/>
              </a:ext>
            </a:extLst>
          </p:cNvPr>
          <p:cNvGrpSpPr>
            <a:grpSpLocks/>
          </p:cNvGrpSpPr>
          <p:nvPr/>
        </p:nvGrpSpPr>
        <p:grpSpPr bwMode="auto">
          <a:xfrm>
            <a:off x="9144000" y="5371980"/>
            <a:ext cx="2133600" cy="1040487"/>
            <a:chOff x="2640" y="3264"/>
            <a:chExt cx="1968" cy="959"/>
          </a:xfrm>
        </p:grpSpPr>
        <p:grpSp>
          <p:nvGrpSpPr>
            <p:cNvPr id="30" name="Group 17">
              <a:extLst>
                <a:ext uri="{FF2B5EF4-FFF2-40B4-BE49-F238E27FC236}">
                  <a16:creationId xmlns:a16="http://schemas.microsoft.com/office/drawing/2014/main" id="{DD3EE462-FE71-0745-BBCD-F8FF9211C6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3264"/>
              <a:ext cx="1968" cy="959"/>
              <a:chOff x="3552" y="1056"/>
              <a:chExt cx="2016" cy="1056"/>
            </a:xfrm>
          </p:grpSpPr>
          <p:grpSp>
            <p:nvGrpSpPr>
              <p:cNvPr id="37" name="Group 18">
                <a:extLst>
                  <a:ext uri="{FF2B5EF4-FFF2-40B4-BE49-F238E27FC236}">
                    <a16:creationId xmlns:a16="http://schemas.microsoft.com/office/drawing/2014/main" id="{40FFA86A-0632-884B-AA2C-2AC72C925B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6" y="1056"/>
                <a:ext cx="768" cy="384"/>
                <a:chOff x="2448" y="2736"/>
                <a:chExt cx="768" cy="384"/>
              </a:xfrm>
            </p:grpSpPr>
            <p:sp>
              <p:nvSpPr>
                <p:cNvPr id="47" name="Oval 19">
                  <a:extLst>
                    <a:ext uri="{FF2B5EF4-FFF2-40B4-BE49-F238E27FC236}">
                      <a16:creationId xmlns:a16="http://schemas.microsoft.com/office/drawing/2014/main" id="{7BDA1C2D-2E6E-6848-809D-710005DBA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8" y="2736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Text Box 20">
                  <a:extLst>
                    <a:ext uri="{FF2B5EF4-FFF2-40B4-BE49-F238E27FC236}">
                      <a16:creationId xmlns:a16="http://schemas.microsoft.com/office/drawing/2014/main" id="{4B47C60E-3FDB-344E-94D9-6EF482B587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748" y="2740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8" name="Group 21">
                <a:extLst>
                  <a:ext uri="{FF2B5EF4-FFF2-40B4-BE49-F238E27FC236}">
                    <a16:creationId xmlns:a16="http://schemas.microsoft.com/office/drawing/2014/main" id="{F0F66221-BEE6-514F-9693-755F0448B32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00" y="1728"/>
                <a:ext cx="768" cy="384"/>
                <a:chOff x="3072" y="3408"/>
                <a:chExt cx="768" cy="384"/>
              </a:xfrm>
            </p:grpSpPr>
            <p:sp>
              <p:nvSpPr>
                <p:cNvPr id="45" name="Oval 22">
                  <a:extLst>
                    <a:ext uri="{FF2B5EF4-FFF2-40B4-BE49-F238E27FC236}">
                      <a16:creationId xmlns:a16="http://schemas.microsoft.com/office/drawing/2014/main" id="{18B094F1-5AD8-974B-A728-51934CD681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Text Box 23">
                  <a:extLst>
                    <a:ext uri="{FF2B5EF4-FFF2-40B4-BE49-F238E27FC236}">
                      <a16:creationId xmlns:a16="http://schemas.microsoft.com/office/drawing/2014/main" id="{A3F6D698-28F5-B141-B81E-DA0F09636D0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2" y="3414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39" name="Group 24">
                <a:extLst>
                  <a:ext uri="{FF2B5EF4-FFF2-40B4-BE49-F238E27FC236}">
                    <a16:creationId xmlns:a16="http://schemas.microsoft.com/office/drawing/2014/main" id="{24BFEB56-AB63-0F4F-819C-696541105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1728"/>
                <a:ext cx="768" cy="384"/>
                <a:chOff x="1824" y="3408"/>
                <a:chExt cx="768" cy="384"/>
              </a:xfrm>
            </p:grpSpPr>
            <p:sp>
              <p:nvSpPr>
                <p:cNvPr id="43" name="Oval 25">
                  <a:extLst>
                    <a:ext uri="{FF2B5EF4-FFF2-40B4-BE49-F238E27FC236}">
                      <a16:creationId xmlns:a16="http://schemas.microsoft.com/office/drawing/2014/main" id="{F8EE74FA-66B9-334C-98FE-E3EF6F3ED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3408"/>
                  <a:ext cx="768" cy="384"/>
                </a:xfrm>
                <a:prstGeom prst="ellipse">
                  <a:avLst/>
                </a:prstGeom>
                <a:noFill/>
                <a:ln w="936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Text Box 26">
                  <a:extLst>
                    <a:ext uri="{FF2B5EF4-FFF2-40B4-BE49-F238E27FC236}">
                      <a16:creationId xmlns:a16="http://schemas.microsoft.com/office/drawing/2014/main" id="{F698BD68-96DC-C243-B125-6C68B330E2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124" y="3413"/>
                  <a:ext cx="172" cy="37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0000" tIns="46800" rIns="90000" bIns="46800" anchor="ctr">
                  <a:spAutoFit/>
                </a:bodyPr>
                <a:lstStyle/>
                <a:p>
                  <a:pPr algn="ctr" eaLnBrk="0" hangingPunct="0">
                    <a:buClr>
                      <a:srgbClr val="000000"/>
                    </a:buClr>
                    <a:buSzPct val="100000"/>
                    <a:tabLst>
                      <a:tab pos="0" algn="l"/>
                      <a:tab pos="914354" algn="l"/>
                      <a:tab pos="1828709" algn="l"/>
                      <a:tab pos="2743062" algn="l"/>
                      <a:tab pos="3657418" algn="l"/>
                      <a:tab pos="4571772" algn="l"/>
                      <a:tab pos="5486126" algn="l"/>
                      <a:tab pos="6400480" algn="l"/>
                      <a:tab pos="7314834" algn="l"/>
                      <a:tab pos="8229189" algn="l"/>
                      <a:tab pos="9143542" algn="l"/>
                      <a:tab pos="10057898" algn="l"/>
                    </a:tabLst>
                  </a:pPr>
                  <a:endParaRPr lang="en-GB" dirty="0">
                    <a:latin typeface="Times New Roman" pitchFamily="18" charset="0"/>
                  </a:endParaRPr>
                </a:p>
              </p:txBody>
            </p:sp>
          </p:grpSp>
          <p:sp>
            <p:nvSpPr>
              <p:cNvPr id="40" name="Line 27">
                <a:extLst>
                  <a:ext uri="{FF2B5EF4-FFF2-40B4-BE49-F238E27FC236}">
                    <a16:creationId xmlns:a16="http://schemas.microsoft.com/office/drawing/2014/main" id="{006C1F81-6E95-BF44-9817-07484A875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983" y="1440"/>
                <a:ext cx="57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Line 28">
                <a:extLst>
                  <a:ext uri="{FF2B5EF4-FFF2-40B4-BE49-F238E27FC236}">
                    <a16:creationId xmlns:a16="http://schemas.microsoft.com/office/drawing/2014/main" id="{B3A84677-3787-AD4A-99CF-E932EEE728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0" y="1440"/>
                <a:ext cx="528" cy="288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9">
                <a:extLst>
                  <a:ext uri="{FF2B5EF4-FFF2-40B4-BE49-F238E27FC236}">
                    <a16:creationId xmlns:a16="http://schemas.microsoft.com/office/drawing/2014/main" id="{39794B2D-60D5-1C48-BBAE-01F474A10D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480" cy="1"/>
              </a:xfrm>
              <a:prstGeom prst="lin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F3936BD-67B0-5C48-9729-110797A14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F4D0C42-F389-D54D-8061-4FA1A3CA6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984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67E4F4-88F0-634E-87E9-4EF02846F9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360"/>
              <a:ext cx="144" cy="144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923054E-69CC-4543-B4EE-D3BC42B95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360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23F8FBF-C756-7442-BD06-C2B46BDF8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E1BD0B4-502B-9542-B3C0-BC03EB25A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984"/>
              <a:ext cx="144" cy="144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1709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Strong K-Consistency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448A0C0-2F37-0541-AD74-0B304CBEE9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79200" cy="472916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Strong k-consistency: also k-1, k-2, … 1 consistent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Claim: strong n-consistency means we can solve without backtracking!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any assignment to any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2-consistency, there is a choice consistent with the first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 a new variable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By 3-consistency, there is a choice consistent with the first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…</a:t>
            </a:r>
          </a:p>
          <a:p>
            <a:pPr lvl="4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Lots of middle ground between arc consistency and n-consistency!  (e.g. k=3, called path consistency)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4CC173-1694-3141-9BE1-12C5573C79F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12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Intelligent Backtracking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4CC173-1694-3141-9BE1-12C5573C79F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DFB2BF0-CB2C-F547-812B-07EA8626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6" y="1049363"/>
            <a:ext cx="4938908" cy="4173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D9041-1A96-FE40-928C-F6BCC0D41160}"/>
              </a:ext>
            </a:extLst>
          </p:cNvPr>
          <p:cNvSpPr/>
          <p:nvPr/>
        </p:nvSpPr>
        <p:spPr>
          <a:xfrm rot="21425143">
            <a:off x="3649525" y="1825777"/>
            <a:ext cx="538563" cy="12972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11E9CAB-6F31-C240-ADCF-F88DA35BD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9747" y="2496175"/>
            <a:ext cx="716547" cy="45834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WA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45F28CF-2BCD-FB49-9BAE-50D19DA65A78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8" y="203945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NT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A114DE3-A1FD-0E44-8159-27D2D1689539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7" y="295317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CC7D197-FE81-A642-9D40-B38DF4026EAD}"/>
              </a:ext>
            </a:extLst>
          </p:cNvPr>
          <p:cNvSpPr txBox="1">
            <a:spLocks noChangeArrowheads="1"/>
          </p:cNvSpPr>
          <p:nvPr/>
        </p:nvSpPr>
        <p:spPr>
          <a:xfrm>
            <a:off x="3661390" y="2267003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2644C-877C-AC47-8D25-F342D9B4A21C}"/>
              </a:ext>
            </a:extLst>
          </p:cNvPr>
          <p:cNvSpPr txBox="1"/>
          <p:nvPr/>
        </p:nvSpPr>
        <p:spPr>
          <a:xfrm>
            <a:off x="4987716" y="1219199"/>
            <a:ext cx="702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Variable assignment order: {Q, NSW, V, T, SA, WA, NT}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9BD40-5F65-B049-9D4D-0575C556AD90}"/>
              </a:ext>
            </a:extLst>
          </p:cNvPr>
          <p:cNvSpPr txBox="1"/>
          <p:nvPr/>
        </p:nvSpPr>
        <p:spPr>
          <a:xfrm>
            <a:off x="4979924" y="1812925"/>
            <a:ext cx="703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 Assignment: 	{Q = red, NSW=green, V=blue, 			 T=red}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813F59-DCE0-4F40-A6B3-4FC7EF4F8985}"/>
              </a:ext>
            </a:extLst>
          </p:cNvPr>
          <p:cNvSpPr/>
          <p:nvPr/>
        </p:nvSpPr>
        <p:spPr>
          <a:xfrm rot="21425143">
            <a:off x="3192177" y="2109649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09659B-93DD-7E4B-A322-DDCC9C517407}"/>
              </a:ext>
            </a:extLst>
          </p:cNvPr>
          <p:cNvSpPr/>
          <p:nvPr/>
        </p:nvSpPr>
        <p:spPr>
          <a:xfrm>
            <a:off x="4086733" y="2571136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8D353-5FE8-4C48-8296-4F3057C00394}"/>
              </a:ext>
            </a:extLst>
          </p:cNvPr>
          <p:cNvSpPr/>
          <p:nvPr/>
        </p:nvSpPr>
        <p:spPr>
          <a:xfrm>
            <a:off x="3593235" y="3345050"/>
            <a:ext cx="1148343" cy="500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D8592F0-9D1E-5B47-893D-B8720653624C}"/>
              </a:ext>
            </a:extLst>
          </p:cNvPr>
          <p:cNvSpPr txBox="1">
            <a:spLocks noChangeArrowheads="1"/>
          </p:cNvSpPr>
          <p:nvPr/>
        </p:nvSpPr>
        <p:spPr>
          <a:xfrm>
            <a:off x="3842937" y="3468260"/>
            <a:ext cx="716546" cy="45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NSW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41ACF7-0F08-E443-ACB4-ABBAF14EA487}"/>
              </a:ext>
            </a:extLst>
          </p:cNvPr>
          <p:cNvSpPr/>
          <p:nvPr/>
        </p:nvSpPr>
        <p:spPr>
          <a:xfrm>
            <a:off x="3593235" y="4056281"/>
            <a:ext cx="545629" cy="3877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D8108B5-6700-7D44-A697-66E3B9332C59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3994728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635EC2-B936-874D-9B1D-D40E02066DC8}"/>
              </a:ext>
            </a:extLst>
          </p:cNvPr>
          <p:cNvSpPr/>
          <p:nvPr/>
        </p:nvSpPr>
        <p:spPr>
          <a:xfrm>
            <a:off x="3738975" y="4628459"/>
            <a:ext cx="462235" cy="4583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666DD63-D96D-2948-BB39-E40CE9D8C97A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4662216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AA1AC4-20A7-1047-9A5E-3EF8058CC3A6}"/>
              </a:ext>
            </a:extLst>
          </p:cNvPr>
          <p:cNvSpPr txBox="1"/>
          <p:nvPr/>
        </p:nvSpPr>
        <p:spPr>
          <a:xfrm>
            <a:off x="5145458" y="3468260"/>
            <a:ext cx="703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normal backtracking do when it tries to assignment </a:t>
            </a:r>
            <a:r>
              <a:rPr lang="en-US" sz="2400" b="1" dirty="0"/>
              <a:t>SA </a:t>
            </a:r>
            <a:r>
              <a:rPr lang="en-US" sz="2400" dirty="0"/>
              <a:t>a color?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28019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Intelligent Backtracking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4CC173-1694-3141-9BE1-12C5573C79F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DFB2BF0-CB2C-F547-812B-07EA8626F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6" y="1049363"/>
            <a:ext cx="4938908" cy="4173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0D9041-1A96-FE40-928C-F6BCC0D41160}"/>
              </a:ext>
            </a:extLst>
          </p:cNvPr>
          <p:cNvSpPr/>
          <p:nvPr/>
        </p:nvSpPr>
        <p:spPr>
          <a:xfrm rot="21425143">
            <a:off x="3649525" y="1825777"/>
            <a:ext cx="538563" cy="12972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911E9CAB-6F31-C240-ADCF-F88DA35BDA6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9747" y="2496175"/>
            <a:ext cx="716547" cy="45834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WA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45F28CF-2BCD-FB49-9BAE-50D19DA65A78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8" y="203945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NT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8A114DE3-A1FD-0E44-8159-27D2D1689539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7" y="295317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6CC7D197-FE81-A642-9D40-B38DF4026EAD}"/>
              </a:ext>
            </a:extLst>
          </p:cNvPr>
          <p:cNvSpPr txBox="1">
            <a:spLocks noChangeArrowheads="1"/>
          </p:cNvSpPr>
          <p:nvPr/>
        </p:nvSpPr>
        <p:spPr>
          <a:xfrm>
            <a:off x="3661390" y="2267003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Q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D2644C-877C-AC47-8D25-F342D9B4A21C}"/>
              </a:ext>
            </a:extLst>
          </p:cNvPr>
          <p:cNvSpPr txBox="1"/>
          <p:nvPr/>
        </p:nvSpPr>
        <p:spPr>
          <a:xfrm>
            <a:off x="4987716" y="1219199"/>
            <a:ext cx="702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Variable assignment order: {Q, NSW, V, T, SA, WA, NT}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8B9BD40-5F65-B049-9D4D-0575C556AD90}"/>
              </a:ext>
            </a:extLst>
          </p:cNvPr>
          <p:cNvSpPr txBox="1"/>
          <p:nvPr/>
        </p:nvSpPr>
        <p:spPr>
          <a:xfrm>
            <a:off x="4979924" y="1812925"/>
            <a:ext cx="703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 Assignment: 	{Q = red, NSW=green, V=blue, 			 T=red}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813F59-DCE0-4F40-A6B3-4FC7EF4F8985}"/>
              </a:ext>
            </a:extLst>
          </p:cNvPr>
          <p:cNvSpPr/>
          <p:nvPr/>
        </p:nvSpPr>
        <p:spPr>
          <a:xfrm rot="21425143">
            <a:off x="3192177" y="2109649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09659B-93DD-7E4B-A322-DDCC9C517407}"/>
              </a:ext>
            </a:extLst>
          </p:cNvPr>
          <p:cNvSpPr/>
          <p:nvPr/>
        </p:nvSpPr>
        <p:spPr>
          <a:xfrm>
            <a:off x="4086733" y="2571136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B8D353-5FE8-4C48-8296-4F3057C00394}"/>
              </a:ext>
            </a:extLst>
          </p:cNvPr>
          <p:cNvSpPr/>
          <p:nvPr/>
        </p:nvSpPr>
        <p:spPr>
          <a:xfrm>
            <a:off x="3593235" y="3345050"/>
            <a:ext cx="1148343" cy="500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4D8592F0-9D1E-5B47-893D-B8720653624C}"/>
              </a:ext>
            </a:extLst>
          </p:cNvPr>
          <p:cNvSpPr txBox="1">
            <a:spLocks noChangeArrowheads="1"/>
          </p:cNvSpPr>
          <p:nvPr/>
        </p:nvSpPr>
        <p:spPr>
          <a:xfrm>
            <a:off x="3842937" y="3468260"/>
            <a:ext cx="716546" cy="45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NSW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41ACF7-0F08-E443-ACB4-ABBAF14EA487}"/>
              </a:ext>
            </a:extLst>
          </p:cNvPr>
          <p:cNvSpPr/>
          <p:nvPr/>
        </p:nvSpPr>
        <p:spPr>
          <a:xfrm>
            <a:off x="3593235" y="4056281"/>
            <a:ext cx="545629" cy="3877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BD8108B5-6700-7D44-A697-66E3B9332C59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3994728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635EC2-B936-874D-9B1D-D40E02066DC8}"/>
              </a:ext>
            </a:extLst>
          </p:cNvPr>
          <p:cNvSpPr/>
          <p:nvPr/>
        </p:nvSpPr>
        <p:spPr>
          <a:xfrm>
            <a:off x="3738975" y="4628459"/>
            <a:ext cx="462235" cy="4583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7666DD63-D96D-2948-BB39-E40CE9D8C97A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4662216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AA1AC4-20A7-1047-9A5E-3EF8058CC3A6}"/>
              </a:ext>
            </a:extLst>
          </p:cNvPr>
          <p:cNvSpPr txBox="1"/>
          <p:nvPr/>
        </p:nvSpPr>
        <p:spPr>
          <a:xfrm>
            <a:off x="5159310" y="2853558"/>
            <a:ext cx="703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does normal backtracking do when it tries to assignment </a:t>
            </a:r>
            <a:r>
              <a:rPr lang="en-US" sz="2400" b="1" dirty="0"/>
              <a:t>SA </a:t>
            </a:r>
            <a:r>
              <a:rPr lang="en-US" sz="2400" dirty="0"/>
              <a:t>a color?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0AB1C0-5872-BA40-979B-00030533DFEE}"/>
              </a:ext>
            </a:extLst>
          </p:cNvPr>
          <p:cNvSpPr txBox="1"/>
          <p:nvPr/>
        </p:nvSpPr>
        <p:spPr>
          <a:xfrm>
            <a:off x="5117937" y="3684555"/>
            <a:ext cx="675666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It tries all 3 colors.  None of these work. So backtrack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Change the color of T and try SA again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Still no assignment works for SA. So backtrack.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Etc.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93638C-5ACE-F046-8525-D33588F6970E}"/>
              </a:ext>
            </a:extLst>
          </p:cNvPr>
          <p:cNvSpPr txBox="1"/>
          <p:nvPr/>
        </p:nvSpPr>
        <p:spPr>
          <a:xfrm>
            <a:off x="4987716" y="5697561"/>
            <a:ext cx="67566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can we make this better?</a:t>
            </a:r>
          </a:p>
        </p:txBody>
      </p:sp>
    </p:spTree>
    <p:extLst>
      <p:ext uri="{BB962C8B-B14F-4D97-AF65-F5344CB8AC3E}">
        <p14:creationId xmlns:p14="http://schemas.microsoft.com/office/powerpoint/2010/main" val="231473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Intelligent Backtracking – Back jumping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F363FBC-158A-5945-AC27-81ECCDC8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6" y="1049363"/>
            <a:ext cx="4938908" cy="41730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33B1A-F8FD-E644-9D34-F3DCDC494F52}"/>
              </a:ext>
            </a:extLst>
          </p:cNvPr>
          <p:cNvSpPr/>
          <p:nvPr/>
        </p:nvSpPr>
        <p:spPr>
          <a:xfrm rot="21425143">
            <a:off x="3649525" y="1825777"/>
            <a:ext cx="538563" cy="12972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26AE1EF-EEE8-0541-8E6D-B64DE622372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9747" y="2496175"/>
            <a:ext cx="716547" cy="458344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sz="2400" dirty="0"/>
              <a:t>WA</a:t>
            </a: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DB1E539-3A17-A04D-BFD0-678B684167A8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8" y="203945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NT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DAD6B963-B182-7344-8A9E-A653B428B8DC}"/>
              </a:ext>
            </a:extLst>
          </p:cNvPr>
          <p:cNvSpPr txBox="1">
            <a:spLocks noChangeArrowheads="1"/>
          </p:cNvSpPr>
          <p:nvPr/>
        </p:nvSpPr>
        <p:spPr>
          <a:xfrm>
            <a:off x="2290567" y="2953179"/>
            <a:ext cx="716547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SA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8BC45638-793C-6347-A19E-70920A124885}"/>
              </a:ext>
            </a:extLst>
          </p:cNvPr>
          <p:cNvSpPr txBox="1">
            <a:spLocks noChangeArrowheads="1"/>
          </p:cNvSpPr>
          <p:nvPr/>
        </p:nvSpPr>
        <p:spPr>
          <a:xfrm>
            <a:off x="3661390" y="2267003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8844C3-514C-8045-8233-8161F245678B}"/>
              </a:ext>
            </a:extLst>
          </p:cNvPr>
          <p:cNvSpPr txBox="1"/>
          <p:nvPr/>
        </p:nvSpPr>
        <p:spPr>
          <a:xfrm>
            <a:off x="4987716" y="1219199"/>
            <a:ext cx="7024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Variable assignment order: {Q, NSW, V, T, SA, WA, NT}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906C2-7ACA-F744-BA5C-07D467A32F4F}"/>
              </a:ext>
            </a:extLst>
          </p:cNvPr>
          <p:cNvSpPr txBox="1"/>
          <p:nvPr/>
        </p:nvSpPr>
        <p:spPr>
          <a:xfrm>
            <a:off x="4979924" y="1812925"/>
            <a:ext cx="703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Partial Assignment: 	{Q = red, NSW=green, V=blue, 			 T=red}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2CCDA7E-833E-5B4D-B7E0-ABD99D258F9B}"/>
              </a:ext>
            </a:extLst>
          </p:cNvPr>
          <p:cNvSpPr/>
          <p:nvPr/>
        </p:nvSpPr>
        <p:spPr>
          <a:xfrm rot="21425143">
            <a:off x="3192177" y="2109649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06D9BFA-9874-4B45-87EB-6D518251A461}"/>
              </a:ext>
            </a:extLst>
          </p:cNvPr>
          <p:cNvSpPr/>
          <p:nvPr/>
        </p:nvSpPr>
        <p:spPr>
          <a:xfrm>
            <a:off x="4086733" y="2571136"/>
            <a:ext cx="538563" cy="6232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48FBC3-34A7-0649-B913-83E8A40B5BA3}"/>
              </a:ext>
            </a:extLst>
          </p:cNvPr>
          <p:cNvSpPr/>
          <p:nvPr/>
        </p:nvSpPr>
        <p:spPr>
          <a:xfrm>
            <a:off x="3593235" y="3345050"/>
            <a:ext cx="1148343" cy="500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A9D11F02-A24C-8C41-920C-4BB3A908588A}"/>
              </a:ext>
            </a:extLst>
          </p:cNvPr>
          <p:cNvSpPr txBox="1">
            <a:spLocks noChangeArrowheads="1"/>
          </p:cNvSpPr>
          <p:nvPr/>
        </p:nvSpPr>
        <p:spPr>
          <a:xfrm>
            <a:off x="3842937" y="3468260"/>
            <a:ext cx="716546" cy="45834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NSW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18EB89-D470-DC42-A191-2C6896B0F967}"/>
              </a:ext>
            </a:extLst>
          </p:cNvPr>
          <p:cNvSpPr/>
          <p:nvPr/>
        </p:nvSpPr>
        <p:spPr>
          <a:xfrm>
            <a:off x="3593235" y="4056281"/>
            <a:ext cx="545629" cy="3877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B6FC1B6E-7FD8-4445-A214-B12B3B3649AA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3994728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V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53BC3B2-DC11-664E-BD26-E81E598C07C6}"/>
              </a:ext>
            </a:extLst>
          </p:cNvPr>
          <p:cNvSpPr/>
          <p:nvPr/>
        </p:nvSpPr>
        <p:spPr>
          <a:xfrm>
            <a:off x="3738975" y="4628459"/>
            <a:ext cx="462235" cy="4583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0FBBFFA4-F87D-8F49-82CE-64090233D61C}"/>
              </a:ext>
            </a:extLst>
          </p:cNvPr>
          <p:cNvSpPr txBox="1">
            <a:spLocks noChangeArrowheads="1"/>
          </p:cNvSpPr>
          <p:nvPr/>
        </p:nvSpPr>
        <p:spPr>
          <a:xfrm>
            <a:off x="3723736" y="4662216"/>
            <a:ext cx="477474" cy="458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AC458-5EEF-7C46-B65E-228A8F9B53F6}"/>
              </a:ext>
            </a:extLst>
          </p:cNvPr>
          <p:cNvSpPr txBox="1"/>
          <p:nvPr/>
        </p:nvSpPr>
        <p:spPr>
          <a:xfrm>
            <a:off x="5177356" y="2795305"/>
            <a:ext cx="703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Jump to a variable that is causing a problem.</a:t>
            </a:r>
            <a:endParaRPr lang="en-US" sz="24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5B3AD9-CA19-F045-9282-49700AD3B974}"/>
              </a:ext>
            </a:extLst>
          </p:cNvPr>
          <p:cNvSpPr txBox="1"/>
          <p:nvPr/>
        </p:nvSpPr>
        <p:spPr>
          <a:xfrm>
            <a:off x="5133533" y="3468260"/>
            <a:ext cx="67566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Define a </a:t>
            </a:r>
            <a:r>
              <a:rPr lang="en-US" sz="2200" b="1" dirty="0">
                <a:solidFill>
                  <a:srgbClr val="FF0000"/>
                </a:solidFill>
              </a:rPr>
              <a:t>conflict set</a:t>
            </a:r>
            <a:r>
              <a:rPr lang="en-US" sz="2200" dirty="0"/>
              <a:t>, which is built as we evaluate a variable.  So, for SA, we check: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Can't use red, Q is added to the conflict set for 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Can't use green, NSW is added to the conflict set for SA.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Can't use blue, V is added to the conflict set for SA.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82CB0F-9A29-8F47-B481-7FED74662C10}"/>
              </a:ext>
            </a:extLst>
          </p:cNvPr>
          <p:cNvSpPr txBox="1"/>
          <p:nvPr/>
        </p:nvSpPr>
        <p:spPr>
          <a:xfrm>
            <a:off x="4987716" y="5697561"/>
            <a:ext cx="67566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Backtrack to at least one of these variables so we have a chance of correcting the issue.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098E61E-BB0F-5043-8983-0886D7DB0ACA}"/>
              </a:ext>
            </a:extLst>
          </p:cNvPr>
          <p:cNvSpPr/>
          <p:nvPr/>
        </p:nvSpPr>
        <p:spPr>
          <a:xfrm>
            <a:off x="2858744" y="6508706"/>
            <a:ext cx="61743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inst.eecs.berkeley.edu</a:t>
            </a:r>
            <a:r>
              <a:rPr lang="en-US" sz="1400" dirty="0">
                <a:hlinkClick r:id="rId4"/>
              </a:rPr>
              <a:t>/~cs188/fa19/assets/demos/</a:t>
            </a:r>
            <a:r>
              <a:rPr lang="en-US" sz="1400" dirty="0" err="1">
                <a:hlinkClick r:id="rId4"/>
              </a:rPr>
              <a:t>csp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csp_demos.html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632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Tree-Structured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4D25C789-FAD5-D940-A4A0-2AE707EDF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28400" cy="472916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Theorem: if the constraint graph has no loops, the CSP can be solved in O(n d</a:t>
            </a:r>
            <a:r>
              <a:rPr lang="en-US" sz="2400" baseline="30000" dirty="0"/>
              <a:t>2</a:t>
            </a:r>
            <a:r>
              <a:rPr lang="en-US" sz="2400" dirty="0"/>
              <a:t>)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Compare to general CSPs, where worst-case time is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This property also applies to probabilistic reasoning (later): an example of the relation between syntactic restrictions and the complexity of reasoning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283F0ACF-73A4-2A4F-A0F6-EF25600C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1371600"/>
            <a:ext cx="4419600" cy="254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424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Tree-Structured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067592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250154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9E5E900B-739E-104C-AC48-545AEAAD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3390" y="2608407"/>
            <a:ext cx="2849180" cy="3209971"/>
          </a:xfrm>
          <a:prstGeom prst="rect">
            <a:avLst/>
          </a:prstGeom>
          <a:noFill/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6D8FD17-613E-8A47-A4F7-2A0B82150368}"/>
              </a:ext>
            </a:extLst>
          </p:cNvPr>
          <p:cNvSpPr/>
          <p:nvPr/>
        </p:nvSpPr>
        <p:spPr>
          <a:xfrm>
            <a:off x="4191000" y="1997242"/>
            <a:ext cx="3505200" cy="426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4DFBD8B3-4955-334F-9C29-67B5A9D583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06642"/>
            <a:ext cx="109728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Algorithm for tree-structured CSPs: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Order: Choose a root variable, order variables so that parents precede children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Remove backward: For </a:t>
            </a:r>
            <a:r>
              <a:rPr lang="en-US" sz="2400" dirty="0" err="1"/>
              <a:t>i</a:t>
            </a:r>
            <a:r>
              <a:rPr lang="en-US" sz="2400" dirty="0"/>
              <a:t> = n : 2, apply </a:t>
            </a:r>
            <a:r>
              <a:rPr lang="en-US" sz="2400" dirty="0" err="1"/>
              <a:t>RemoveInconsistent</a:t>
            </a:r>
            <a:r>
              <a:rPr lang="en-US" sz="2400" dirty="0"/>
              <a:t>(Parent(X</a:t>
            </a:r>
            <a:r>
              <a:rPr lang="en-US" sz="2400" baseline="-25000" dirty="0"/>
              <a:t>i</a:t>
            </a:r>
            <a:r>
              <a:rPr lang="en-US" sz="2400" dirty="0"/>
              <a:t>),X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Assign forward: For </a:t>
            </a:r>
            <a:r>
              <a:rPr lang="en-US" sz="2400" dirty="0" err="1"/>
              <a:t>i</a:t>
            </a:r>
            <a:r>
              <a:rPr lang="en-US" sz="2400" dirty="0"/>
              <a:t> = 1 : n, assign X</a:t>
            </a:r>
            <a:r>
              <a:rPr lang="en-US" sz="2400" baseline="-25000" dirty="0"/>
              <a:t>i</a:t>
            </a:r>
            <a:r>
              <a:rPr lang="en-US" sz="2400" dirty="0"/>
              <a:t> consistently with Parent(X</a:t>
            </a:r>
            <a:r>
              <a:rPr lang="en-US" sz="2400" baseline="-25000" dirty="0"/>
              <a:t>i</a:t>
            </a:r>
            <a:r>
              <a:rPr lang="en-US" sz="2400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Runtime: O(n d</a:t>
            </a:r>
            <a:r>
              <a:rPr lang="en-US" sz="2800" baseline="30000" dirty="0"/>
              <a:t>2</a:t>
            </a:r>
            <a:r>
              <a:rPr lang="en-US" sz="2800" dirty="0"/>
              <a:t>)  (why?)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F89A4991-1271-0B47-834E-18CFA10B4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15013" y="1997242"/>
            <a:ext cx="5386388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2E5CDAD1-EF52-D143-ABDD-6478648A5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0601" y="2184567"/>
            <a:ext cx="2544763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6">
            <a:extLst>
              <a:ext uri="{FF2B5EF4-FFF2-40B4-BE49-F238E27FC236}">
                <a16:creationId xmlns:a16="http://schemas.microsoft.com/office/drawing/2014/main" id="{50119E58-5896-354B-95A2-1FF62E283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11" y="3098966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9" name="Rectangle 10">
            <a:extLst>
              <a:ext uri="{FF2B5EF4-FFF2-40B4-BE49-F238E27FC236}">
                <a16:creationId xmlns:a16="http://schemas.microsoft.com/office/drawing/2014/main" id="{5E8C6A95-5201-BA40-A7BB-5C090E266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1" y="3403766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id="{7428AB9B-AD37-1246-925C-D3C2779F8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1" y="3708566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id="{A8950DA0-E74B-264E-8FE7-F6FBFD852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8611" y="3403766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DAA006AE-273A-AD44-8C84-86C185E64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1" y="3098966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F47295B7-4C5D-9E44-9B1D-F7BD92688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1" y="3403766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5BCB2163-1FD5-4549-96F1-4658674D0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3011" y="3708566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D33E63C3-DAC0-6E47-8A36-504287D8B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1" y="3403766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6" name="Rectangle 20">
            <a:extLst>
              <a:ext uri="{FF2B5EF4-FFF2-40B4-BE49-F238E27FC236}">
                <a16:creationId xmlns:a16="http://schemas.microsoft.com/office/drawing/2014/main" id="{9A48AD70-212F-584C-8A93-CC958FB9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1" y="3708566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7" name="Rectangle 23">
            <a:extLst>
              <a:ext uri="{FF2B5EF4-FFF2-40B4-BE49-F238E27FC236}">
                <a16:creationId xmlns:a16="http://schemas.microsoft.com/office/drawing/2014/main" id="{92CB0032-4635-3F43-85F9-25A9FDEDD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1811" y="3708566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4FAF2F15-5C3B-1B4D-B56F-930E3A32E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811" y="3708566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39" name="Group 29">
            <a:extLst>
              <a:ext uri="{FF2B5EF4-FFF2-40B4-BE49-F238E27FC236}">
                <a16:creationId xmlns:a16="http://schemas.microsoft.com/office/drawing/2014/main" id="{9CF8DDF7-64F5-EB48-B294-092750C323C4}"/>
              </a:ext>
            </a:extLst>
          </p:cNvPr>
          <p:cNvGrpSpPr>
            <a:grpSpLocks/>
          </p:cNvGrpSpPr>
          <p:nvPr/>
        </p:nvGrpSpPr>
        <p:grpSpPr bwMode="auto">
          <a:xfrm>
            <a:off x="1173163" y="2733841"/>
            <a:ext cx="2209800" cy="1004888"/>
            <a:chOff x="6553200" y="1981200"/>
            <a:chExt cx="2209800" cy="1004637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353CE8EC-84F5-974F-A8EA-D47BFEAC4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1981200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Rectangle 24">
              <a:extLst>
                <a:ext uri="{FF2B5EF4-FFF2-40B4-BE49-F238E27FC236}">
                  <a16:creationId xmlns:a16="http://schemas.microsoft.com/office/drawing/2014/main" id="{91878779-86C6-D049-96F7-A562E0FF2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3437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10">
              <a:extLst>
                <a:ext uri="{FF2B5EF4-FFF2-40B4-BE49-F238E27FC236}">
                  <a16:creationId xmlns:a16="http://schemas.microsoft.com/office/drawing/2014/main" id="{4F76C768-D349-6E45-B63E-3DAFE74CA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72763" y="19812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11">
              <a:extLst>
                <a:ext uri="{FF2B5EF4-FFF2-40B4-BE49-F238E27FC236}">
                  <a16:creationId xmlns:a16="http://schemas.microsoft.com/office/drawing/2014/main" id="{04352872-3CC0-2F47-872C-71CB24FFD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82526" y="19812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13">
              <a:extLst>
                <a:ext uri="{FF2B5EF4-FFF2-40B4-BE49-F238E27FC236}">
                  <a16:creationId xmlns:a16="http://schemas.microsoft.com/office/drawing/2014/main" id="{6F12BDC5-432D-EB48-B518-D7224FE53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2895600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Rectangle 15">
              <a:extLst>
                <a:ext uri="{FF2B5EF4-FFF2-40B4-BE49-F238E27FC236}">
                  <a16:creationId xmlns:a16="http://schemas.microsoft.com/office/drawing/2014/main" id="{AB731047-114D-954D-8884-8AAD23837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690" y="2424363"/>
              <a:ext cx="90237" cy="90237"/>
            </a:xfrm>
            <a:prstGeom prst="rect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DDCE893D-E997-A249-9E1A-D2FFFD219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2927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954120D1-65AE-C541-802C-DD5C3A0A6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3163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Rectangle 19">
              <a:extLst>
                <a:ext uri="{FF2B5EF4-FFF2-40B4-BE49-F238E27FC236}">
                  <a16:creationId xmlns:a16="http://schemas.microsoft.com/office/drawing/2014/main" id="{1C27E916-88F6-7B47-A527-29E18DBA9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48763" y="2424363"/>
              <a:ext cx="90237" cy="90237"/>
            </a:xfrm>
            <a:prstGeom prst="rect">
              <a:avLst/>
            </a:prstGeom>
            <a:solidFill>
              <a:srgbClr val="33CC3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6AFCA4D8-B4FB-C140-AF9E-15C25F5B1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2424363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996A1A09-F9C2-CD41-9EEA-DA5F73DC8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2895600"/>
              <a:ext cx="90237" cy="9023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8EE1545A-1057-2B44-AAE9-C5D247015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8509" y="5404543"/>
            <a:ext cx="3172946" cy="1326098"/>
          </a:xfrm>
          <a:prstGeom prst="rect">
            <a:avLst/>
          </a:prstGeom>
          <a:noFill/>
        </p:spPr>
      </p:pic>
      <p:sp>
        <p:nvSpPr>
          <p:cNvPr id="52" name="Right Arrow 51">
            <a:extLst>
              <a:ext uri="{FF2B5EF4-FFF2-40B4-BE49-F238E27FC236}">
                <a16:creationId xmlns:a16="http://schemas.microsoft.com/office/drawing/2014/main" id="{A17644B1-7DC9-4940-B47E-FA0140354475}"/>
              </a:ext>
            </a:extLst>
          </p:cNvPr>
          <p:cNvSpPr/>
          <p:nvPr/>
        </p:nvSpPr>
        <p:spPr>
          <a:xfrm>
            <a:off x="4191000" y="2489366"/>
            <a:ext cx="990600" cy="1066800"/>
          </a:xfrm>
          <a:prstGeom prst="rightArrow">
            <a:avLst/>
          </a:prstGeom>
          <a:solidFill>
            <a:srgbClr val="6699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CAE14-C577-B44D-9427-04E2B81A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Review of A* Heuristics for PA 1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Continue with Constraint Satisfaction problems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Arc consistency AC-3 examples 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Problem Structure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Min conflicts</a:t>
            </a:r>
          </a:p>
        </p:txBody>
      </p:sp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Tree-Structured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A348F4D-1589-C64D-A5C1-978031D472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1353800" cy="49530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Claim 1: After backward pass, all root-to-leaf arcs are consistent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Each X</a:t>
            </a:r>
            <a:r>
              <a:rPr lang="en-US" sz="2400" dirty="0">
                <a:sym typeface="Symbol"/>
              </a:rPr>
              <a:t></a:t>
            </a:r>
            <a:r>
              <a:rPr lang="en-US" sz="2400" dirty="0"/>
              <a:t>Y was made consistent at one point and Y’s domain could not have been reduced thereafter (because Y’s children were processed before Y)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Claim 2: If root-to-leaf arcs are consistent, forward assignment will not backtrack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Proof: Induction on position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doesn’t this algorithm work with cycles in the constraint graph?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Note: we’ll see this basic idea again with </a:t>
            </a:r>
            <a:r>
              <a:rPr lang="en-US" sz="2400" dirty="0" err="1"/>
              <a:t>Bayes</a:t>
            </a:r>
            <a:r>
              <a:rPr lang="en-US" sz="2400" dirty="0"/>
              <a:t>’ nets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FFFFD66F-6D2E-7047-B705-7CC1FA0D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1" y="2743200"/>
            <a:ext cx="5758935" cy="117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88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Nearly Tree-Structured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C287118-37C4-5B4C-B90D-461F1D1611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419600"/>
            <a:ext cx="11201400" cy="1981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b="1" dirty="0">
                <a:solidFill>
                  <a:srgbClr val="00B0F0"/>
                </a:solidFill>
              </a:rPr>
              <a:t>Conditioning</a:t>
            </a:r>
            <a:r>
              <a:rPr lang="en-US" sz="2800" dirty="0"/>
              <a:t>: instantiate a variable, prune its neighbors' domains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b="1" dirty="0" err="1">
                <a:solidFill>
                  <a:srgbClr val="00B0F0"/>
                </a:solidFill>
              </a:rPr>
              <a:t>Cutset</a:t>
            </a:r>
            <a:r>
              <a:rPr lang="en-US" sz="2800" b="1" dirty="0">
                <a:solidFill>
                  <a:srgbClr val="00B0F0"/>
                </a:solidFill>
              </a:rPr>
              <a:t> conditioning</a:t>
            </a:r>
            <a:r>
              <a:rPr lang="en-US" sz="2800" dirty="0"/>
              <a:t>: instantiate (in all ways) a set of variables such that the remaining constraint graph is a tree</a:t>
            </a:r>
          </a:p>
          <a:p>
            <a:pPr lvl="4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 err="1"/>
              <a:t>Cutset</a:t>
            </a:r>
            <a:r>
              <a:rPr lang="en-US" sz="2800" dirty="0"/>
              <a:t> size c gives runtime O( (d</a:t>
            </a:r>
            <a:r>
              <a:rPr lang="en-US" sz="2800" baseline="30000" dirty="0"/>
              <a:t>c</a:t>
            </a:r>
            <a:r>
              <a:rPr lang="en-US" sz="2800" dirty="0"/>
              <a:t>) (n-c) d</a:t>
            </a:r>
            <a:r>
              <a:rPr lang="en-US" sz="2800" baseline="30000" dirty="0"/>
              <a:t>2 </a:t>
            </a:r>
            <a:r>
              <a:rPr lang="en-US" sz="2800" dirty="0"/>
              <a:t>), very fast for small c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31BADBB5-0D35-5845-A51D-F7BE33E75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188" y="1371600"/>
            <a:ext cx="703421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9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Cutset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Conditioning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411BD1-3FB9-6A4B-8A92-6C4E6ADAA994}"/>
              </a:ext>
            </a:extLst>
          </p:cNvPr>
          <p:cNvGrpSpPr/>
          <p:nvPr/>
        </p:nvGrpSpPr>
        <p:grpSpPr>
          <a:xfrm>
            <a:off x="6787661" y="1538198"/>
            <a:ext cx="1746739" cy="1128804"/>
            <a:chOff x="2677783" y="3378723"/>
            <a:chExt cx="3189617" cy="206124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A50D67-C8C8-1741-A142-DE90E3FE12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153" t="932" r="54502" b="25000"/>
            <a:stretch>
              <a:fillRect/>
            </a:stretch>
          </p:blipFill>
          <p:spPr bwMode="auto">
            <a:xfrm>
              <a:off x="2677783" y="3378723"/>
              <a:ext cx="3189617" cy="2061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20400B9-DAC0-B14E-850A-E17E5FC3301D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BE77DF-0214-3545-9ABB-5D5646B03237}"/>
                </a:ext>
              </a:extLst>
            </p:cNvPr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6D8951-50DC-A341-BC38-DCD2B69F0B32}"/>
              </a:ext>
            </a:extLst>
          </p:cNvPr>
          <p:cNvGrpSpPr/>
          <p:nvPr/>
        </p:nvGrpSpPr>
        <p:grpSpPr>
          <a:xfrm>
            <a:off x="3970753" y="2983701"/>
            <a:ext cx="1744249" cy="1131100"/>
            <a:chOff x="2682328" y="3374530"/>
            <a:chExt cx="3185072" cy="20654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F8982D1-6A10-5142-8CF7-A40FDA0D4E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18" t="781" r="54502" b="25000"/>
            <a:stretch>
              <a:fillRect/>
            </a:stretch>
          </p:blipFill>
          <p:spPr bwMode="auto">
            <a:xfrm>
              <a:off x="2682328" y="3374530"/>
              <a:ext cx="3185072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5347A6-CACC-4D41-A365-81247C2EDB89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6699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79FD66-DE49-C246-80A5-E4B7BE41DD88}"/>
                </a:ext>
              </a:extLst>
            </p:cNvPr>
            <p:cNvSpPr txBox="1"/>
            <p:nvPr/>
          </p:nvSpPr>
          <p:spPr>
            <a:xfrm>
              <a:off x="3661437" y="4378700"/>
              <a:ext cx="1007111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A5795F-E691-5140-9253-D4B35C4E62C7}"/>
              </a:ext>
            </a:extLst>
          </p:cNvPr>
          <p:cNvGrpSpPr/>
          <p:nvPr/>
        </p:nvGrpSpPr>
        <p:grpSpPr>
          <a:xfrm>
            <a:off x="6791613" y="2981196"/>
            <a:ext cx="1742745" cy="1133605"/>
            <a:chOff x="2685074" y="3369956"/>
            <a:chExt cx="3182326" cy="207001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28672A5-4912-8A48-8C17-20D4CC7885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57" t="616" r="54502" b="25000"/>
            <a:stretch>
              <a:fillRect/>
            </a:stretch>
          </p:blipFill>
          <p:spPr bwMode="auto">
            <a:xfrm>
              <a:off x="2685074" y="3369956"/>
              <a:ext cx="3182326" cy="2070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D4C052-6C4E-B640-9496-03C82D691315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FF99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4E3DA4-B3FF-5946-B690-F0247E80B150}"/>
                </a:ext>
              </a:extLst>
            </p:cNvPr>
            <p:cNvSpPr txBox="1"/>
            <p:nvPr/>
          </p:nvSpPr>
          <p:spPr>
            <a:xfrm>
              <a:off x="3661437" y="4378700"/>
              <a:ext cx="1007112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C2E08-09C2-DF46-90A3-B22BF47DB03B}"/>
              </a:ext>
            </a:extLst>
          </p:cNvPr>
          <p:cNvGrpSpPr/>
          <p:nvPr/>
        </p:nvGrpSpPr>
        <p:grpSpPr>
          <a:xfrm>
            <a:off x="9612474" y="2983701"/>
            <a:ext cx="1741327" cy="1131100"/>
            <a:chOff x="2687663" y="3374530"/>
            <a:chExt cx="3179737" cy="206543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98265BF-6C97-664E-AF25-E4E249EDD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294" t="781" r="54502" b="25000"/>
            <a:stretch>
              <a:fillRect/>
            </a:stretch>
          </p:blipFill>
          <p:spPr bwMode="auto">
            <a:xfrm>
              <a:off x="2687663" y="3374530"/>
              <a:ext cx="3179737" cy="20654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35E8912-266D-A84D-9111-79535060DCD0}"/>
                </a:ext>
              </a:extLst>
            </p:cNvPr>
            <p:cNvSpPr/>
            <p:nvPr/>
          </p:nvSpPr>
          <p:spPr>
            <a:xfrm>
              <a:off x="3927232" y="4387360"/>
              <a:ext cx="457200" cy="457200"/>
            </a:xfrm>
            <a:prstGeom prst="ellipse">
              <a:avLst/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8D1DF6-B42E-6048-8EDE-BB45D548E8AD}"/>
                </a:ext>
              </a:extLst>
            </p:cNvPr>
            <p:cNvSpPr txBox="1"/>
            <p:nvPr/>
          </p:nvSpPr>
          <p:spPr>
            <a:xfrm>
              <a:off x="3661438" y="4378700"/>
              <a:ext cx="1007110" cy="477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itchFamily="34" charset="0"/>
                </a:rPr>
                <a:t>SA</a:t>
              </a:r>
            </a:p>
          </p:txBody>
        </p:sp>
      </p:grpSp>
      <p:pic>
        <p:nvPicPr>
          <p:cNvPr id="28" name="Picture 6">
            <a:extLst>
              <a:ext uri="{FF2B5EF4-FFF2-40B4-BE49-F238E27FC236}">
                <a16:creationId xmlns:a16="http://schemas.microsoft.com/office/drawing/2014/main" id="{E5E3A19F-E0F3-8A44-AB86-E917F015C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169" t="1345" b="24863"/>
          <a:stretch>
            <a:fillRect/>
          </a:stretch>
        </p:blipFill>
        <p:spPr bwMode="auto">
          <a:xfrm>
            <a:off x="3918141" y="4744860"/>
            <a:ext cx="1720616" cy="112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28016F9E-A77D-0E44-9D4C-01C9D86E8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245" t="686" b="24863"/>
          <a:stretch>
            <a:fillRect/>
          </a:stretch>
        </p:blipFill>
        <p:spPr bwMode="auto">
          <a:xfrm>
            <a:off x="6816664" y="4734837"/>
            <a:ext cx="1717693" cy="113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2B3F3041-4457-6645-A765-48CB50FA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5123" t="1016" b="24863"/>
          <a:stretch>
            <a:fillRect/>
          </a:stretch>
        </p:blipFill>
        <p:spPr bwMode="auto">
          <a:xfrm>
            <a:off x="9612473" y="4739850"/>
            <a:ext cx="1722379" cy="1127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0DDCBD-3DB1-6F40-9F30-A4B566D3ED04}"/>
              </a:ext>
            </a:extLst>
          </p:cNvPr>
          <p:cNvCxnSpPr/>
          <p:nvPr/>
        </p:nvCxnSpPr>
        <p:spPr>
          <a:xfrm flipH="1">
            <a:off x="5410157" y="2438400"/>
            <a:ext cx="137160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634EC6-EDAD-8645-8973-F78CE46DD095}"/>
              </a:ext>
            </a:extLst>
          </p:cNvPr>
          <p:cNvCxnSpPr/>
          <p:nvPr/>
        </p:nvCxnSpPr>
        <p:spPr>
          <a:xfrm>
            <a:off x="8686757" y="2362201"/>
            <a:ext cx="1371600" cy="5053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9A2E83B-0863-CF40-848F-A9667BC5A6C3}"/>
              </a:ext>
            </a:extLst>
          </p:cNvPr>
          <p:cNvCxnSpPr/>
          <p:nvPr/>
        </p:nvCxnSpPr>
        <p:spPr>
          <a:xfrm>
            <a:off x="7619957" y="24384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BF8F93E-42DE-E442-93D9-12D31F219AAB}"/>
              </a:ext>
            </a:extLst>
          </p:cNvPr>
          <p:cNvSpPr/>
          <p:nvPr/>
        </p:nvSpPr>
        <p:spPr>
          <a:xfrm>
            <a:off x="762000" y="2743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Instantiate the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 (all possible ways)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D32A8C3-FF68-CB4B-881E-E8F3A442F68A}"/>
              </a:ext>
            </a:extLst>
          </p:cNvPr>
          <p:cNvSpPr/>
          <p:nvPr/>
        </p:nvSpPr>
        <p:spPr>
          <a:xfrm>
            <a:off x="762000" y="3886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Compute residual CSP for each assignment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D2E6D11-1FF3-0845-9D95-431DBB67D1FD}"/>
              </a:ext>
            </a:extLst>
          </p:cNvPr>
          <p:cNvSpPr/>
          <p:nvPr/>
        </p:nvSpPr>
        <p:spPr>
          <a:xfrm>
            <a:off x="762000" y="5029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Solve the residual CSPs (tree structured)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4D9A4BD-A65E-2949-8DE3-39F50D15D21A}"/>
              </a:ext>
            </a:extLst>
          </p:cNvPr>
          <p:cNvSpPr/>
          <p:nvPr/>
        </p:nvSpPr>
        <p:spPr>
          <a:xfrm>
            <a:off x="762000" y="1600200"/>
            <a:ext cx="24384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itchFamily="34" charset="0"/>
              </a:rPr>
              <a:t>Choose a </a:t>
            </a:r>
            <a:r>
              <a:rPr lang="en-US" dirty="0" err="1">
                <a:solidFill>
                  <a:schemeClr val="tx1"/>
                </a:solidFill>
                <a:latin typeface="Calibri" pitchFamily="34" charset="0"/>
              </a:rPr>
              <a:t>cutset</a:t>
            </a: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7F0018A-035E-894B-87BC-222B45098A50}"/>
              </a:ext>
            </a:extLst>
          </p:cNvPr>
          <p:cNvCxnSpPr/>
          <p:nvPr/>
        </p:nvCxnSpPr>
        <p:spPr>
          <a:xfrm>
            <a:off x="48006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3EAC4E3-BB5E-294C-9E15-0116D45F8F5F}"/>
              </a:ext>
            </a:extLst>
          </p:cNvPr>
          <p:cNvCxnSpPr/>
          <p:nvPr/>
        </p:nvCxnSpPr>
        <p:spPr>
          <a:xfrm>
            <a:off x="76200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29501B-4031-BA41-9B37-16118DD66F20}"/>
              </a:ext>
            </a:extLst>
          </p:cNvPr>
          <p:cNvCxnSpPr/>
          <p:nvPr/>
        </p:nvCxnSpPr>
        <p:spPr>
          <a:xfrm>
            <a:off x="10439400" y="4038600"/>
            <a:ext cx="0" cy="4572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Cutset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Quiz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D0E659D-2C38-D947-9BDA-D27D68AA0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2"/>
            <a:ext cx="11379200" cy="4729164"/>
          </a:xfrm>
        </p:spPr>
        <p:txBody>
          <a:bodyPr/>
          <a:lstStyle/>
          <a:p>
            <a:r>
              <a:rPr lang="en-US" dirty="0"/>
              <a:t>Find the smallest </a:t>
            </a:r>
            <a:r>
              <a:rPr lang="en-US" dirty="0" err="1"/>
              <a:t>cutset</a:t>
            </a:r>
            <a:r>
              <a:rPr lang="en-US" dirty="0"/>
              <a:t> for the graph below.</a:t>
            </a:r>
          </a:p>
        </p:txBody>
      </p:sp>
      <p:pic>
        <p:nvPicPr>
          <p:cNvPr id="20" name="Picture 19" descr="cutset-quiz.png">
            <a:extLst>
              <a:ext uri="{FF2B5EF4-FFF2-40B4-BE49-F238E27FC236}">
                <a16:creationId xmlns:a16="http://schemas.microsoft.com/office/drawing/2014/main" id="{61BC1494-81A7-CA45-B4BE-0BE3F2547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5588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7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Decomposition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2C9907AD-0D0D-C443-9817-21E221D9F32A}"/>
              </a:ext>
            </a:extLst>
          </p:cNvPr>
          <p:cNvSpPr/>
          <p:nvPr/>
        </p:nvSpPr>
        <p:spPr>
          <a:xfrm>
            <a:off x="13716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3" name="Picture 4">
            <a:extLst>
              <a:ext uri="{FF2B5EF4-FFF2-40B4-BE49-F238E27FC236}">
                <a16:creationId xmlns:a16="http://schemas.microsoft.com/office/drawing/2014/main" id="{1CEF8F06-6F90-D846-8314-03D90460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85" t="953" b="24023"/>
          <a:stretch>
            <a:fillRect/>
          </a:stretch>
        </p:blipFill>
        <p:spPr bwMode="auto">
          <a:xfrm>
            <a:off x="8554916" y="1248509"/>
            <a:ext cx="3484685" cy="230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AF7FE98-96D2-6F42-BD00-5BB38088604C}"/>
              </a:ext>
            </a:extLst>
          </p:cNvPr>
          <p:cNvSpPr txBox="1">
            <a:spLocks/>
          </p:cNvSpPr>
          <p:nvPr/>
        </p:nvSpPr>
        <p:spPr bwMode="auto">
          <a:xfrm>
            <a:off x="381000" y="1295400"/>
            <a:ext cx="7924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Idea: create a tree-structured graph of mega-variables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Each mega-variable encodes part of the original CSP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 err="1">
                <a:solidFill>
                  <a:schemeClr val="accent2"/>
                </a:solidFill>
                <a:latin typeface="Calibri" pitchFamily="34" charset="0"/>
              </a:rPr>
              <a:t>Subproblems</a:t>
            </a:r>
            <a:r>
              <a:rPr lang="en-US" sz="2000" kern="0" dirty="0">
                <a:solidFill>
                  <a:schemeClr val="accent2"/>
                </a:solidFill>
                <a:latin typeface="Calibri" pitchFamily="34" charset="0"/>
              </a:rPr>
              <a:t> overlap to ensure consistent solutions</a:t>
            </a:r>
          </a:p>
          <a:p>
            <a:pPr marL="342882" indent="-342882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 pitchFamily="34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225DF87-2431-EA4B-A19F-F880D3AECEE0}"/>
              </a:ext>
            </a:extLst>
          </p:cNvPr>
          <p:cNvCxnSpPr>
            <a:stCxn id="42" idx="3"/>
            <a:endCxn id="64" idx="1"/>
          </p:cNvCxnSpPr>
          <p:nvPr/>
        </p:nvCxnSpPr>
        <p:spPr>
          <a:xfrm>
            <a:off x="30480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29DA2D5-B96F-9E4D-8304-83D1DE5AA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M1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27DB28-F2BB-BE42-B380-00CE9CD9F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>
                <a:solidFill>
                  <a:srgbClr val="3333FF"/>
                </a:solidFill>
              </a:rPr>
              <a:t>M2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BE4BD81-04CF-2048-9882-06B95350D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D384E3-6DAA-C94A-804F-FA72DE5AD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2971801"/>
            <a:ext cx="609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/>
              <a:t>M4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594BBB-86DB-3A4B-90C4-B88651B8C2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357814"/>
            <a:ext cx="44958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</a:rPr>
              <a:t>         {(WA=</a:t>
            </a:r>
            <a:r>
              <a:rPr lang="en-US" sz="1500" dirty="0" err="1">
                <a:solidFill>
                  <a:srgbClr val="C00000"/>
                </a:solidFill>
              </a:rPr>
              <a:t>r,SA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g,NT</a:t>
            </a:r>
            <a:r>
              <a:rPr lang="en-US" sz="1500" dirty="0">
                <a:solidFill>
                  <a:srgbClr val="C00000"/>
                </a:solidFill>
              </a:rPr>
              <a:t>=b),      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(WA=</a:t>
            </a:r>
            <a:r>
              <a:rPr lang="en-US" sz="1500" dirty="0" err="1">
                <a:solidFill>
                  <a:srgbClr val="C00000"/>
                </a:solidFill>
              </a:rPr>
              <a:t>b,SA</a:t>
            </a:r>
            <a:r>
              <a:rPr lang="en-US" sz="1500" dirty="0">
                <a:solidFill>
                  <a:srgbClr val="C00000"/>
                </a:solidFill>
              </a:rPr>
              <a:t>=</a:t>
            </a:r>
            <a:r>
              <a:rPr lang="en-US" sz="1500" dirty="0" err="1">
                <a:solidFill>
                  <a:srgbClr val="C00000"/>
                </a:solidFill>
              </a:rPr>
              <a:t>r,NT</a:t>
            </a:r>
            <a:r>
              <a:rPr lang="en-US" sz="1500" dirty="0">
                <a:solidFill>
                  <a:srgbClr val="C00000"/>
                </a:solidFill>
              </a:rPr>
              <a:t>=g),</a:t>
            </a:r>
          </a:p>
          <a:p>
            <a:r>
              <a:rPr lang="en-US" sz="1500" dirty="0">
                <a:solidFill>
                  <a:srgbClr val="C00000"/>
                </a:solidFill>
              </a:rPr>
              <a:t>          …}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1472FE-442A-504F-B229-9132254FBF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357814"/>
            <a:ext cx="3124200" cy="784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500" dirty="0">
                <a:solidFill>
                  <a:srgbClr val="3333FF"/>
                </a:solidFill>
              </a:rPr>
              <a:t>         {(NT=</a:t>
            </a:r>
            <a:r>
              <a:rPr lang="en-US" sz="1500" dirty="0" err="1">
                <a:solidFill>
                  <a:srgbClr val="3333FF"/>
                </a:solidFill>
              </a:rPr>
              <a:t>r,SA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=b),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(NT=</a:t>
            </a:r>
            <a:r>
              <a:rPr lang="en-US" sz="1500" dirty="0" err="1">
                <a:solidFill>
                  <a:srgbClr val="3333FF"/>
                </a:solidFill>
              </a:rPr>
              <a:t>b,SA</a:t>
            </a:r>
            <a:r>
              <a:rPr lang="en-US" sz="1500" dirty="0">
                <a:solidFill>
                  <a:srgbClr val="3333FF"/>
                </a:solidFill>
              </a:rPr>
              <a:t>=</a:t>
            </a:r>
            <a:r>
              <a:rPr lang="en-US" sz="1500" dirty="0" err="1">
                <a:solidFill>
                  <a:srgbClr val="3333FF"/>
                </a:solidFill>
              </a:rPr>
              <a:t>g,Q</a:t>
            </a:r>
            <a:r>
              <a:rPr lang="en-US" sz="1500" dirty="0">
                <a:solidFill>
                  <a:srgbClr val="3333FF"/>
                </a:solidFill>
              </a:rPr>
              <a:t>=r),</a:t>
            </a:r>
          </a:p>
          <a:p>
            <a:r>
              <a:rPr lang="en-US" sz="1500" dirty="0">
                <a:solidFill>
                  <a:srgbClr val="3333FF"/>
                </a:solidFill>
              </a:rPr>
              <a:t>          …}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D7E0A4-5218-9E4D-ABA5-14FA9A3EC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410200"/>
            <a:ext cx="60960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Agree: 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00000"/>
                </a:solidFill>
              </a:rPr>
              <a:t>M1</a:t>
            </a:r>
            <a:r>
              <a:rPr lang="en-US" sz="1600" dirty="0"/>
              <a:t>,</a:t>
            </a:r>
            <a:r>
              <a:rPr lang="en-US" sz="1600" dirty="0">
                <a:solidFill>
                  <a:srgbClr val="3333FF"/>
                </a:solidFill>
              </a:rPr>
              <a:t>M2</a:t>
            </a:r>
            <a:r>
              <a:rPr lang="en-US" sz="1600" dirty="0"/>
              <a:t>) </a:t>
            </a:r>
            <a:r>
              <a:rPr lang="en-US" sz="1600" dirty="0">
                <a:sym typeface="Symbol" pitchFamily="18" charset="2"/>
              </a:rPr>
              <a:t> </a:t>
            </a:r>
          </a:p>
          <a:p>
            <a:r>
              <a:rPr lang="en-US" sz="1600" dirty="0">
                <a:sym typeface="Symbol" pitchFamily="18" charset="2"/>
              </a:rPr>
              <a:t>        </a:t>
            </a:r>
            <a:r>
              <a:rPr lang="en-US" sz="1600" dirty="0"/>
              <a:t>{(</a:t>
            </a:r>
            <a:r>
              <a:rPr lang="en-US" sz="1200" dirty="0">
                <a:solidFill>
                  <a:srgbClr val="C00000"/>
                </a:solidFill>
              </a:rPr>
              <a:t>(WA=</a:t>
            </a:r>
            <a:r>
              <a:rPr lang="en-US" sz="1200" dirty="0" err="1">
                <a:solidFill>
                  <a:srgbClr val="C00000"/>
                </a:solidFill>
              </a:rPr>
              <a:t>g,SA</a:t>
            </a:r>
            <a:r>
              <a:rPr lang="en-US" sz="1200" dirty="0">
                <a:solidFill>
                  <a:srgbClr val="C00000"/>
                </a:solidFill>
              </a:rPr>
              <a:t>=</a:t>
            </a:r>
            <a:r>
              <a:rPr lang="en-US" sz="1200" dirty="0" err="1">
                <a:solidFill>
                  <a:srgbClr val="C00000"/>
                </a:solidFill>
              </a:rPr>
              <a:t>g,NT</a:t>
            </a:r>
            <a:r>
              <a:rPr lang="en-US" sz="1200" dirty="0">
                <a:solidFill>
                  <a:srgbClr val="C00000"/>
                </a:solidFill>
              </a:rPr>
              <a:t>=g)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3333FF"/>
                </a:solidFill>
              </a:rPr>
              <a:t>(NT=</a:t>
            </a:r>
            <a:r>
              <a:rPr lang="en-US" sz="1200" dirty="0" err="1">
                <a:solidFill>
                  <a:srgbClr val="3333FF"/>
                </a:solidFill>
              </a:rPr>
              <a:t>g,SA</a:t>
            </a:r>
            <a:r>
              <a:rPr lang="en-US" sz="1200" dirty="0">
                <a:solidFill>
                  <a:srgbClr val="3333FF"/>
                </a:solidFill>
              </a:rPr>
              <a:t>=</a:t>
            </a:r>
            <a:r>
              <a:rPr lang="en-US" sz="1200" dirty="0" err="1">
                <a:solidFill>
                  <a:srgbClr val="3333FF"/>
                </a:solidFill>
              </a:rPr>
              <a:t>g,Q</a:t>
            </a:r>
            <a:r>
              <a:rPr lang="en-US" sz="1200" dirty="0">
                <a:solidFill>
                  <a:srgbClr val="3333FF"/>
                </a:solidFill>
              </a:rPr>
              <a:t>=g)</a:t>
            </a:r>
            <a:r>
              <a:rPr lang="en-US" sz="1600" dirty="0"/>
              <a:t>),  …}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76C426-B1FD-824E-BB9A-53A4D3F3A8E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21574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sym typeface="Symbol" pitchFamily="18" charset="2"/>
              </a:rPr>
              <a:t>Agree on    shared </a:t>
            </a:r>
            <a:r>
              <a:rPr lang="en-US" sz="1200" dirty="0" err="1">
                <a:solidFill>
                  <a:srgbClr val="7030A0"/>
                </a:solidFill>
                <a:sym typeface="Symbol" pitchFamily="18" charset="2"/>
              </a:rPr>
              <a:t>vars</a:t>
            </a:r>
            <a:endParaRPr lang="en-US" sz="1200" dirty="0">
              <a:solidFill>
                <a:srgbClr val="7030A0"/>
              </a:solidFill>
            </a:endParaRPr>
          </a:p>
        </p:txBody>
      </p:sp>
      <p:grpSp>
        <p:nvGrpSpPr>
          <p:cNvPr id="54" name="Group 139">
            <a:extLst>
              <a:ext uri="{FF2B5EF4-FFF2-40B4-BE49-F238E27FC236}">
                <a16:creationId xmlns:a16="http://schemas.microsoft.com/office/drawing/2014/main" id="{1A2DDD66-A09C-6D4D-AE2E-E29F03888310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500437"/>
            <a:ext cx="1600200" cy="1452563"/>
            <a:chOff x="685800" y="3653136"/>
            <a:chExt cx="1600200" cy="145226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5F64B7-EE37-C245-81B5-E5B1BE058009}"/>
                </a:ext>
              </a:extLst>
            </p:cNvPr>
            <p:cNvSpPr/>
            <p:nvPr/>
          </p:nvSpPr>
          <p:spPr>
            <a:xfrm>
              <a:off x="16002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BB0F94D-DBAF-414F-AE7D-A1EDC3B5248E}"/>
                </a:ext>
              </a:extLst>
            </p:cNvPr>
            <p:cNvSpPr/>
            <p:nvPr/>
          </p:nvSpPr>
          <p:spPr>
            <a:xfrm>
              <a:off x="11430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21B3A60-BE20-DC4B-8A18-8E5BF4ED0FB4}"/>
                </a:ext>
              </a:extLst>
            </p:cNvPr>
            <p:cNvCxnSpPr>
              <a:stCxn id="56" idx="7"/>
              <a:endCxn id="55" idx="4"/>
            </p:cNvCxnSpPr>
            <p:nvPr/>
          </p:nvCxnSpPr>
          <p:spPr>
            <a:xfrm rot="5400000" flipH="1" flipV="1">
              <a:off x="16637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45">
              <a:extLst>
                <a:ext uri="{FF2B5EF4-FFF2-40B4-BE49-F238E27FC236}">
                  <a16:creationId xmlns:a16="http://schemas.microsoft.com/office/drawing/2014/main" id="{39E2B665-832E-9647-9FF4-BDCAD219F6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54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0F1D7A-04F0-9C4E-B436-F15006C76916}"/>
                </a:ext>
              </a:extLst>
            </p:cNvPr>
            <p:cNvSpPr/>
            <p:nvPr/>
          </p:nvSpPr>
          <p:spPr>
            <a:xfrm>
              <a:off x="6858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WA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2F2ACD6-4331-044E-9968-CDB186BEB0C3}"/>
                </a:ext>
              </a:extLst>
            </p:cNvPr>
            <p:cNvCxnSpPr>
              <a:stCxn id="59" idx="4"/>
              <a:endCxn id="56" idx="1"/>
            </p:cNvCxnSpPr>
            <p:nvPr/>
          </p:nvCxnSpPr>
          <p:spPr>
            <a:xfrm rot="16200000" flipH="1">
              <a:off x="9906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F5E26F3-D634-784D-9116-78DA8EBC600A}"/>
                </a:ext>
              </a:extLst>
            </p:cNvPr>
            <p:cNvCxnSpPr>
              <a:stCxn id="59" idx="6"/>
              <a:endCxn id="55" idx="2"/>
            </p:cNvCxnSpPr>
            <p:nvPr/>
          </p:nvCxnSpPr>
          <p:spPr>
            <a:xfrm flipV="1">
              <a:off x="12954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88">
              <a:extLst>
                <a:ext uri="{FF2B5EF4-FFF2-40B4-BE49-F238E27FC236}">
                  <a16:creationId xmlns:a16="http://schemas.microsoft.com/office/drawing/2014/main" id="{0EA90829-78F6-5A49-B4BD-2209C594F6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63" name="TextBox 89">
              <a:extLst>
                <a:ext uri="{FF2B5EF4-FFF2-40B4-BE49-F238E27FC236}">
                  <a16:creationId xmlns:a16="http://schemas.microsoft.com/office/drawing/2014/main" id="{796276D5-F2AB-CC40-9AEE-CAE976FA0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26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3A24665-998C-B440-933A-4CF06ED86A9E}"/>
              </a:ext>
            </a:extLst>
          </p:cNvPr>
          <p:cNvSpPr/>
          <p:nvPr/>
        </p:nvSpPr>
        <p:spPr>
          <a:xfrm>
            <a:off x="34290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5" name="Group 140">
            <a:extLst>
              <a:ext uri="{FF2B5EF4-FFF2-40B4-BE49-F238E27FC236}">
                <a16:creationId xmlns:a16="http://schemas.microsoft.com/office/drawing/2014/main" id="{F1ACED25-D788-1649-BDA3-C4C0A0F9128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500437"/>
            <a:ext cx="1600200" cy="1452563"/>
            <a:chOff x="2743200" y="3653137"/>
            <a:chExt cx="1600200" cy="145226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7022BB6-A58C-DD4E-80D5-EB841DF9087C}"/>
                </a:ext>
              </a:extLst>
            </p:cNvPr>
            <p:cNvSpPr/>
            <p:nvPr/>
          </p:nvSpPr>
          <p:spPr>
            <a:xfrm>
              <a:off x="36576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E921052-E1C1-4542-BC90-442B45652331}"/>
                </a:ext>
              </a:extLst>
            </p:cNvPr>
            <p:cNvSpPr/>
            <p:nvPr/>
          </p:nvSpPr>
          <p:spPr>
            <a:xfrm>
              <a:off x="3200400" y="4495927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10A28C6-746F-9141-8FD7-56E192CB3CED}"/>
                </a:ext>
              </a:extLst>
            </p:cNvPr>
            <p:cNvCxnSpPr>
              <a:stCxn id="67" idx="7"/>
              <a:endCxn id="66" idx="4"/>
            </p:cNvCxnSpPr>
            <p:nvPr/>
          </p:nvCxnSpPr>
          <p:spPr>
            <a:xfrm rot="5400000" flipH="1" flipV="1">
              <a:off x="37211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94">
              <a:extLst>
                <a:ext uri="{FF2B5EF4-FFF2-40B4-BE49-F238E27FC236}">
                  <a16:creationId xmlns:a16="http://schemas.microsoft.com/office/drawing/2014/main" id="{29F48C2C-6FDC-3C44-8908-9D0CAB460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36531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341B531-23C6-0140-899E-EF9866BE496E}"/>
                </a:ext>
              </a:extLst>
            </p:cNvPr>
            <p:cNvSpPr/>
            <p:nvPr/>
          </p:nvSpPr>
          <p:spPr>
            <a:xfrm>
              <a:off x="2743200" y="3734082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NT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BDCBA43-7064-C54D-8227-EB7EE4751B8C}"/>
                </a:ext>
              </a:extLst>
            </p:cNvPr>
            <p:cNvCxnSpPr>
              <a:stCxn id="70" idx="4"/>
              <a:endCxn id="67" idx="1"/>
            </p:cNvCxnSpPr>
            <p:nvPr/>
          </p:nvCxnSpPr>
          <p:spPr>
            <a:xfrm rot="16200000" flipH="1">
              <a:off x="3048025" y="4343533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6E1D513-ADF7-CA4B-BDFB-8BAF74175BA0}"/>
                </a:ext>
              </a:extLst>
            </p:cNvPr>
            <p:cNvCxnSpPr>
              <a:stCxn id="70" idx="6"/>
              <a:endCxn id="66" idx="2"/>
            </p:cNvCxnSpPr>
            <p:nvPr/>
          </p:nvCxnSpPr>
          <p:spPr>
            <a:xfrm flipV="1">
              <a:off x="3352800" y="4038820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98">
              <a:extLst>
                <a:ext uri="{FF2B5EF4-FFF2-40B4-BE49-F238E27FC236}">
                  <a16:creationId xmlns:a16="http://schemas.microsoft.com/office/drawing/2014/main" id="{4660EE7D-97F2-A540-8BF6-FD995394F2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262737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74" name="TextBox 99">
              <a:extLst>
                <a:ext uri="{FF2B5EF4-FFF2-40B4-BE49-F238E27FC236}">
                  <a16:creationId xmlns:a16="http://schemas.microsoft.com/office/drawing/2014/main" id="{E4F69F46-0A33-F046-97BC-49F942D4E0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0000" y="4267202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3CEC0E2-F35C-8441-B49B-4723E9E80206}"/>
              </a:ext>
            </a:extLst>
          </p:cNvPr>
          <p:cNvCxnSpPr>
            <a:stCxn id="64" idx="3"/>
            <a:endCxn id="77" idx="1"/>
          </p:cNvCxnSpPr>
          <p:nvPr/>
        </p:nvCxnSpPr>
        <p:spPr>
          <a:xfrm flipV="1">
            <a:off x="51054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EAB48EF-DBBF-454E-BE32-25E3ECECAA8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2148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B49A94A0-3C11-F045-9CCC-146D5EE5A212}"/>
              </a:ext>
            </a:extLst>
          </p:cNvPr>
          <p:cNvSpPr/>
          <p:nvPr/>
        </p:nvSpPr>
        <p:spPr>
          <a:xfrm>
            <a:off x="54864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8" name="Group 141">
            <a:extLst>
              <a:ext uri="{FF2B5EF4-FFF2-40B4-BE49-F238E27FC236}">
                <a16:creationId xmlns:a16="http://schemas.microsoft.com/office/drawing/2014/main" id="{6FD1258B-9DE5-A249-9291-CAB8037E352A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3500437"/>
            <a:ext cx="1600200" cy="1452563"/>
            <a:chOff x="4800600" y="3653136"/>
            <a:chExt cx="1600200" cy="145226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A28BCA0-7A86-D147-B139-CC2FA3F285F6}"/>
                </a:ext>
              </a:extLst>
            </p:cNvPr>
            <p:cNvSpPr/>
            <p:nvPr/>
          </p:nvSpPr>
          <p:spPr>
            <a:xfrm>
              <a:off x="57150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61F14C4-3E9A-0542-BE7C-C1B2F548ACB8}"/>
                </a:ext>
              </a:extLst>
            </p:cNvPr>
            <p:cNvSpPr/>
            <p:nvPr/>
          </p:nvSpPr>
          <p:spPr>
            <a:xfrm>
              <a:off x="5257800" y="4495926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DA8768D-54C9-1149-BCB2-9A57BFF0DCFC}"/>
                </a:ext>
              </a:extLst>
            </p:cNvPr>
            <p:cNvCxnSpPr>
              <a:stCxn id="80" idx="7"/>
              <a:endCxn id="79" idx="4"/>
            </p:cNvCxnSpPr>
            <p:nvPr/>
          </p:nvCxnSpPr>
          <p:spPr>
            <a:xfrm rot="5400000" flipH="1" flipV="1">
              <a:off x="57785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107">
              <a:extLst>
                <a:ext uri="{FF2B5EF4-FFF2-40B4-BE49-F238E27FC236}">
                  <a16:creationId xmlns:a16="http://schemas.microsoft.com/office/drawing/2014/main" id="{A8C6FFA0-7761-D348-915D-37592A2B7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10200" y="36531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90C76D6-2303-F145-AE13-EEFC310E1A8D}"/>
                </a:ext>
              </a:extLst>
            </p:cNvPr>
            <p:cNvSpPr/>
            <p:nvPr/>
          </p:nvSpPr>
          <p:spPr>
            <a:xfrm>
              <a:off x="4800600" y="3734081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Q</a:t>
              </a:r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C8E0DC0-EC1D-6B40-BF15-E8E9BAFE57FD}"/>
                </a:ext>
              </a:extLst>
            </p:cNvPr>
            <p:cNvCxnSpPr>
              <a:stCxn id="83" idx="4"/>
              <a:endCxn id="80" idx="1"/>
            </p:cNvCxnSpPr>
            <p:nvPr/>
          </p:nvCxnSpPr>
          <p:spPr>
            <a:xfrm rot="16200000" flipH="1">
              <a:off x="5105425" y="4343532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CFC7CC4-27EC-184A-8470-5994291886FD}"/>
                </a:ext>
              </a:extLst>
            </p:cNvPr>
            <p:cNvCxnSpPr>
              <a:stCxn id="83" idx="6"/>
              <a:endCxn id="79" idx="2"/>
            </p:cNvCxnSpPr>
            <p:nvPr/>
          </p:nvCxnSpPr>
          <p:spPr>
            <a:xfrm flipV="1">
              <a:off x="5410200" y="4038819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111">
              <a:extLst>
                <a:ext uri="{FF2B5EF4-FFF2-40B4-BE49-F238E27FC236}">
                  <a16:creationId xmlns:a16="http://schemas.microsoft.com/office/drawing/2014/main" id="{BAAC8F60-2154-DF40-ACFC-49E91B3BE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4262736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87" name="TextBox 112">
              <a:extLst>
                <a:ext uri="{FF2B5EF4-FFF2-40B4-BE49-F238E27FC236}">
                  <a16:creationId xmlns:a16="http://schemas.microsoft.com/office/drawing/2014/main" id="{450215FC-6A85-7E41-A16A-B65730FFF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7400" y="4267201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77E359B-9B50-0C49-A920-90FD707BE366}"/>
              </a:ext>
            </a:extLst>
          </p:cNvPr>
          <p:cNvCxnSpPr>
            <a:endCxn id="90" idx="1"/>
          </p:cNvCxnSpPr>
          <p:nvPr/>
        </p:nvCxnSpPr>
        <p:spPr>
          <a:xfrm>
            <a:off x="7162800" y="4305299"/>
            <a:ext cx="381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28B8BC7-0724-8148-A807-CA4858175D2F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272213" y="4471989"/>
            <a:ext cx="2209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1200" dirty="0">
                <a:sym typeface="Symbol" pitchFamily="18" charset="2"/>
              </a:rPr>
              <a:t>Agree on    shared </a:t>
            </a:r>
            <a:r>
              <a:rPr lang="en-US" sz="1200" dirty="0" err="1">
                <a:sym typeface="Symbol" pitchFamily="18" charset="2"/>
              </a:rPr>
              <a:t>vars</a:t>
            </a:r>
            <a:endParaRPr lang="en-US" sz="1200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4CAB9C5A-DE5A-9D47-B4D9-DC07F06E8662}"/>
              </a:ext>
            </a:extLst>
          </p:cNvPr>
          <p:cNvSpPr/>
          <p:nvPr/>
        </p:nvSpPr>
        <p:spPr>
          <a:xfrm>
            <a:off x="7543800" y="3352799"/>
            <a:ext cx="1676400" cy="1905000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91" name="Group 142">
            <a:extLst>
              <a:ext uri="{FF2B5EF4-FFF2-40B4-BE49-F238E27FC236}">
                <a16:creationId xmlns:a16="http://schemas.microsoft.com/office/drawing/2014/main" id="{F53CBBB0-BDA0-E04E-A328-F4B9CB3C73B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3500437"/>
            <a:ext cx="1600200" cy="1452563"/>
            <a:chOff x="6858000" y="3653138"/>
            <a:chExt cx="1600200" cy="1452265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66E0AC1-ED49-C34E-9FDF-BDA42759C25B}"/>
                </a:ext>
              </a:extLst>
            </p:cNvPr>
            <p:cNvSpPr/>
            <p:nvPr/>
          </p:nvSpPr>
          <p:spPr>
            <a:xfrm>
              <a:off x="77724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29F4913-E5D4-2245-BBF0-E0F9D3D6162D}"/>
                </a:ext>
              </a:extLst>
            </p:cNvPr>
            <p:cNvSpPr/>
            <p:nvPr/>
          </p:nvSpPr>
          <p:spPr>
            <a:xfrm>
              <a:off x="7315200" y="4495928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solidFill>
                    <a:schemeClr val="tx1"/>
                  </a:solidFill>
                </a:rPr>
                <a:t>SA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7BF700D-82DE-6D43-BB92-D5EB98E58C24}"/>
                </a:ext>
              </a:extLst>
            </p:cNvPr>
            <p:cNvCxnSpPr>
              <a:stCxn id="93" idx="7"/>
              <a:endCxn id="92" idx="4"/>
            </p:cNvCxnSpPr>
            <p:nvPr/>
          </p:nvCxnSpPr>
          <p:spPr>
            <a:xfrm rot="5400000" flipH="1" flipV="1">
              <a:off x="78359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121">
              <a:extLst>
                <a:ext uri="{FF2B5EF4-FFF2-40B4-BE49-F238E27FC236}">
                  <a16:creationId xmlns:a16="http://schemas.microsoft.com/office/drawing/2014/main" id="{4F28E69E-ABAA-8445-AD42-AF02C1863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0" y="36531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4E3FCA4-C7D8-F241-AAEF-B2B2A32A8A42}"/>
                </a:ext>
              </a:extLst>
            </p:cNvPr>
            <p:cNvSpPr/>
            <p:nvPr/>
          </p:nvSpPr>
          <p:spPr>
            <a:xfrm>
              <a:off x="6858000" y="3734083"/>
              <a:ext cx="609600" cy="6094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solidFill>
                    <a:schemeClr val="tx1"/>
                  </a:solidFill>
                  <a:latin typeface="Arial Narrow" pitchFamily="34" charset="0"/>
                </a:rPr>
                <a:t>NSW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681367C-03A4-7F4D-8282-A395C97C6487}"/>
                </a:ext>
              </a:extLst>
            </p:cNvPr>
            <p:cNvCxnSpPr>
              <a:stCxn id="96" idx="4"/>
              <a:endCxn id="93" idx="1"/>
            </p:cNvCxnSpPr>
            <p:nvPr/>
          </p:nvCxnSpPr>
          <p:spPr>
            <a:xfrm rot="16200000" flipH="1">
              <a:off x="7162825" y="4343534"/>
              <a:ext cx="241251" cy="241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42AAFD2-6C86-FD4C-AB8B-0728FE5AA2AF}"/>
                </a:ext>
              </a:extLst>
            </p:cNvPr>
            <p:cNvCxnSpPr>
              <a:stCxn id="96" idx="6"/>
              <a:endCxn id="92" idx="2"/>
            </p:cNvCxnSpPr>
            <p:nvPr/>
          </p:nvCxnSpPr>
          <p:spPr>
            <a:xfrm flipV="1">
              <a:off x="7467600" y="4038821"/>
              <a:ext cx="3048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125">
              <a:extLst>
                <a:ext uri="{FF2B5EF4-FFF2-40B4-BE49-F238E27FC236}">
                  <a16:creationId xmlns:a16="http://schemas.microsoft.com/office/drawing/2014/main" id="{21DB685B-D0DC-C14B-8B4E-A8CD4CA460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34200" y="4262738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  <p:sp>
          <p:nvSpPr>
            <p:cNvPr id="100" name="TextBox 126">
              <a:extLst>
                <a:ext uri="{FF2B5EF4-FFF2-40B4-BE49-F238E27FC236}">
                  <a16:creationId xmlns:a16="http://schemas.microsoft.com/office/drawing/2014/main" id="{6E45BD53-02AD-C54C-BF87-55740076C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267203"/>
              <a:ext cx="533400" cy="369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dirty="0">
                  <a:sym typeface="Symbol" pitchFamily="18" charset="2"/>
                </a:rPr>
                <a:t>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64" grpId="0" animBg="1"/>
      <p:bldP spid="76" grpId="0"/>
      <p:bldP spid="77" grpId="0" animBg="1"/>
      <p:bldP spid="89" grpId="0"/>
      <p:bldP spid="9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Iterative Algorithms for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B8400A6-C11A-DD42-86EA-45F086ED98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79200" cy="338354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Local search methods typically work with “complete” states, i.e., all variables assigned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To apply to 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Take an assignment with unsatisfied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Operators </a:t>
            </a:r>
            <a:r>
              <a:rPr lang="en-US" sz="2300" i="1" dirty="0"/>
              <a:t>reassign </a:t>
            </a:r>
            <a:r>
              <a:rPr lang="en-US" sz="2300" dirty="0"/>
              <a:t>variable values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300" dirty="0"/>
              <a:t>No fringe!  Live on the edge.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Algorithm:</a:t>
            </a:r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BB22DD-6562-CA45-A590-94D9C49A4114}"/>
              </a:ext>
            </a:extLst>
          </p:cNvPr>
          <p:cNvSpPr/>
          <p:nvPr/>
        </p:nvSpPr>
        <p:spPr>
          <a:xfrm>
            <a:off x="7764379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49874C0-DEF8-F04A-A7D2-24E86BA3C5E2}"/>
              </a:ext>
            </a:extLst>
          </p:cNvPr>
          <p:cNvSpPr/>
          <p:nvPr/>
        </p:nvSpPr>
        <p:spPr>
          <a:xfrm>
            <a:off x="8582525" y="2788317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B2DD92-1614-AD49-896F-33FB8DC19153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8173453" y="2992855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P_tmp.png">
            <a:extLst>
              <a:ext uri="{FF2B5EF4-FFF2-40B4-BE49-F238E27FC236}">
                <a16:creationId xmlns:a16="http://schemas.microsoft.com/office/drawing/2014/main" id="{374D8886-C18D-2B46-B20B-BE8FD8747F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8326856" y="2737185"/>
            <a:ext cx="119653" cy="17078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3D674C5-999F-0D44-BFA6-D0FD4DFA1F1B}"/>
              </a:ext>
            </a:extLst>
          </p:cNvPr>
          <p:cNvSpPr/>
          <p:nvPr/>
        </p:nvSpPr>
        <p:spPr>
          <a:xfrm>
            <a:off x="10050379" y="2791325"/>
            <a:ext cx="409075" cy="409075"/>
          </a:xfrm>
          <a:prstGeom prst="ellipse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A1032D-91B0-E147-B48C-68E3C100A969}"/>
              </a:ext>
            </a:extLst>
          </p:cNvPr>
          <p:cNvSpPr/>
          <p:nvPr/>
        </p:nvSpPr>
        <p:spPr>
          <a:xfrm>
            <a:off x="10868525" y="2791325"/>
            <a:ext cx="409075" cy="409075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ABA44B-C64D-F640-A6A8-C216D23BEEB7}"/>
              </a:ext>
            </a:extLst>
          </p:cNvPr>
          <p:cNvCxnSpPr>
            <a:stCxn id="16" idx="6"/>
            <a:endCxn id="17" idx="2"/>
          </p:cNvCxnSpPr>
          <p:nvPr/>
        </p:nvCxnSpPr>
        <p:spPr>
          <a:xfrm>
            <a:off x="10459453" y="2995863"/>
            <a:ext cx="4090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TP_tmp.png">
            <a:extLst>
              <a:ext uri="{FF2B5EF4-FFF2-40B4-BE49-F238E27FC236}">
                <a16:creationId xmlns:a16="http://schemas.microsoft.com/office/drawing/2014/main" id="{A0330B12-A6F5-914C-8E93-035D84F739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10612856" y="2740193"/>
            <a:ext cx="119653" cy="17078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B673FE-D424-F04D-ABD7-00364532F532}"/>
              </a:ext>
            </a:extLst>
          </p:cNvPr>
          <p:cNvCxnSpPr/>
          <p:nvPr/>
        </p:nvCxnSpPr>
        <p:spPr>
          <a:xfrm>
            <a:off x="9220200" y="2968792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7B7BBE-FA3B-6148-9423-A72CC0BF506F}"/>
              </a:ext>
            </a:extLst>
          </p:cNvPr>
          <p:cNvSpPr txBox="1"/>
          <p:nvPr/>
        </p:nvSpPr>
        <p:spPr>
          <a:xfrm>
            <a:off x="1863216" y="4535049"/>
            <a:ext cx="8187163" cy="17235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While not solved:</a:t>
            </a:r>
          </a:p>
          <a:p>
            <a:pPr lvl="1">
              <a:lnSpc>
                <a:spcPct val="80000"/>
              </a:lnSpc>
            </a:pPr>
            <a:r>
              <a:rPr lang="en-US" sz="2300" dirty="0"/>
              <a:t>Variable selection: randomly select any conflicted variable</a:t>
            </a:r>
          </a:p>
          <a:p>
            <a:pPr lvl="1">
              <a:lnSpc>
                <a:spcPct val="80000"/>
              </a:lnSpc>
            </a:pPr>
            <a:endParaRPr lang="en-US" sz="2300" dirty="0"/>
          </a:p>
          <a:p>
            <a:pPr lvl="1">
              <a:lnSpc>
                <a:spcPct val="80000"/>
              </a:lnSpc>
            </a:pPr>
            <a:r>
              <a:rPr lang="en-US" sz="2300" dirty="0"/>
              <a:t>Value selection: min-conflicts heuristic: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Choose a value that violates the fewest constraints</a:t>
            </a:r>
          </a:p>
          <a:p>
            <a:pPr lvl="2">
              <a:lnSpc>
                <a:spcPct val="80000"/>
              </a:lnSpc>
            </a:pPr>
            <a:r>
              <a:rPr lang="en-US" sz="2000" dirty="0"/>
              <a:t>I.e., hill climb with h(n) = total number of violated constraints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9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Different CSP Algorithms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88B598E-8B82-4D47-B8D3-D98E7644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633216"/>
              </p:ext>
            </p:extLst>
          </p:nvPr>
        </p:nvGraphicFramePr>
        <p:xfrm>
          <a:off x="1771113" y="1676400"/>
          <a:ext cx="899179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468">
                  <a:extLst>
                    <a:ext uri="{9D8B030D-6E8A-4147-A177-3AD203B41FA5}">
                      <a16:colId xmlns:a16="http://schemas.microsoft.com/office/drawing/2014/main" val="54511342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1486599430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21923410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6590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66023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54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BT+MRV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FC+MRV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Min-Conflicts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7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USA (4 color)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/>
                        <a:t>n</a:t>
                      </a:r>
                      <a:r>
                        <a:rPr lang="en-US" sz="2000" i="0" dirty="0"/>
                        <a:t>-Queens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0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449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Different CSP Algorithms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88B598E-8B82-4D47-B8D3-D98E7644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585832"/>
              </p:ext>
            </p:extLst>
          </p:nvPr>
        </p:nvGraphicFramePr>
        <p:xfrm>
          <a:off x="1771113" y="1676400"/>
          <a:ext cx="8991792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468">
                  <a:extLst>
                    <a:ext uri="{9D8B030D-6E8A-4147-A177-3AD203B41FA5}">
                      <a16:colId xmlns:a16="http://schemas.microsoft.com/office/drawing/2014/main" val="54511342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1486599430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219234108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976590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66023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54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BT+MRV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FC+MRV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Min-Conflicts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7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USA (4 color)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/>
                        <a:t>n</a:t>
                      </a:r>
                      <a:r>
                        <a:rPr lang="en-US" sz="2000" i="0" dirty="0"/>
                        <a:t>-Queens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13,500,000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0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402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Different CSP Algorithms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88B598E-8B82-4D47-B8D3-D98E7644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228155"/>
              </p:ext>
            </p:extLst>
          </p:nvPr>
        </p:nvGraphicFramePr>
        <p:xfrm>
          <a:off x="1771113" y="1676400"/>
          <a:ext cx="975878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468">
                  <a:extLst>
                    <a:ext uri="{9D8B030D-6E8A-4147-A177-3AD203B41FA5}">
                      <a16:colId xmlns:a16="http://schemas.microsoft.com/office/drawing/2014/main" val="54511342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1486599430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2192341081"/>
                    </a:ext>
                  </a:extLst>
                </a:gridCol>
                <a:gridCol w="2121662">
                  <a:extLst>
                    <a:ext uri="{9D8B030D-6E8A-4147-A177-3AD203B41FA5}">
                      <a16:colId xmlns:a16="http://schemas.microsoft.com/office/drawing/2014/main" val="3976590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66023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54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BT+MRV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FC+MRV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Min-Conflicts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7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USA (4 color)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/>
                        <a:t>n</a:t>
                      </a:r>
                      <a:r>
                        <a:rPr lang="en-US" sz="2000" i="0" dirty="0"/>
                        <a:t>-Queens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13,500,000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0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1741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Different CSP Algorithms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88B598E-8B82-4D47-B8D3-D98E7644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205022"/>
              </p:ext>
            </p:extLst>
          </p:nvPr>
        </p:nvGraphicFramePr>
        <p:xfrm>
          <a:off x="1771113" y="1676400"/>
          <a:ext cx="975878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468">
                  <a:extLst>
                    <a:ext uri="{9D8B030D-6E8A-4147-A177-3AD203B41FA5}">
                      <a16:colId xmlns:a16="http://schemas.microsoft.com/office/drawing/2014/main" val="54511342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1486599430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2192341081"/>
                    </a:ext>
                  </a:extLst>
                </a:gridCol>
                <a:gridCol w="2121662">
                  <a:extLst>
                    <a:ext uri="{9D8B030D-6E8A-4147-A177-3AD203B41FA5}">
                      <a16:colId xmlns:a16="http://schemas.microsoft.com/office/drawing/2014/main" val="3976590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66023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54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BT+MRV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FC+MRV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Min-Conflicts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7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USA (4 color)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/>
                        <a:t>n</a:t>
                      </a:r>
                      <a:r>
                        <a:rPr lang="en-US" sz="2000" i="0" dirty="0"/>
                        <a:t>-Queens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13,500,000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817,000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0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17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CAE14-C577-B44D-9427-04E2B81A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95401"/>
            <a:ext cx="10797894" cy="472916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Apply the AC-3 to maintain arc consistency (MAC)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Investigate the problem structure of CSPs for identify more efficient solutions using </a:t>
            </a:r>
            <a:r>
              <a:rPr lang="en-US" sz="2400" dirty="0" err="1"/>
              <a:t>cutset</a:t>
            </a:r>
            <a:r>
              <a:rPr lang="en-US" sz="2400" dirty="0"/>
              <a:t> conditioning and tree decomposition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Apply min-conflicts algorithm and by able to code it to solve CSPs.  Characterize the min-conflicts algorithm (runtime, completeness, </a:t>
            </a:r>
            <a:r>
              <a:rPr lang="en-US" sz="2400" dirty="0" err="1"/>
              <a:t>etc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77126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Performance of Different CSP Algorithms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6" name="Table 9">
            <a:extLst>
              <a:ext uri="{FF2B5EF4-FFF2-40B4-BE49-F238E27FC236}">
                <a16:creationId xmlns:a16="http://schemas.microsoft.com/office/drawing/2014/main" id="{F88B598E-8B82-4D47-B8D3-D98E7644E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098493"/>
              </p:ext>
            </p:extLst>
          </p:nvPr>
        </p:nvGraphicFramePr>
        <p:xfrm>
          <a:off x="1771113" y="1676400"/>
          <a:ext cx="9758787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468">
                  <a:extLst>
                    <a:ext uri="{9D8B030D-6E8A-4147-A177-3AD203B41FA5}">
                      <a16:colId xmlns:a16="http://schemas.microsoft.com/office/drawing/2014/main" val="545113422"/>
                    </a:ext>
                  </a:extLst>
                </a:gridCol>
                <a:gridCol w="1735455">
                  <a:extLst>
                    <a:ext uri="{9D8B030D-6E8A-4147-A177-3AD203B41FA5}">
                      <a16:colId xmlns:a16="http://schemas.microsoft.com/office/drawing/2014/main" val="1486599430"/>
                    </a:ext>
                  </a:extLst>
                </a:gridCol>
                <a:gridCol w="1606868">
                  <a:extLst>
                    <a:ext uri="{9D8B030D-6E8A-4147-A177-3AD203B41FA5}">
                      <a16:colId xmlns:a16="http://schemas.microsoft.com/office/drawing/2014/main" val="2192341081"/>
                    </a:ext>
                  </a:extLst>
                </a:gridCol>
                <a:gridCol w="2121662">
                  <a:extLst>
                    <a:ext uri="{9D8B030D-6E8A-4147-A177-3AD203B41FA5}">
                      <a16:colId xmlns:a16="http://schemas.microsoft.com/office/drawing/2014/main" val="3976590050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3660230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45452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Backtracking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BT+MRV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Forward Checking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FC+MRV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Min-Conflicts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70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USA (4 color)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1,000,000)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/>
                        <a:t>n</a:t>
                      </a:r>
                      <a:r>
                        <a:rPr lang="en-US" sz="2000" i="0" dirty="0"/>
                        <a:t>-Queens</a:t>
                      </a:r>
                      <a:endParaRPr lang="en-US" sz="20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13,500,000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(&gt; 40,000,000)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817,000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8809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066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Don't Make Things too Complicated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14D1FCC-43AF-3B46-BFC7-2AE27B861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10972800" cy="2057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Given random initial state, can solve n-queens in almost constant time for arbitrary n with high probability (e.g., n = 10,000,000)!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The same appears to be true for any randomly-generated CSP </a:t>
            </a:r>
            <a:r>
              <a:rPr lang="en-US" sz="2400" i="1" dirty="0"/>
              <a:t>except</a:t>
            </a:r>
            <a:r>
              <a:rPr lang="en-US" sz="2400" dirty="0"/>
              <a:t> in a narrow range of the ratio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26AB8A30-3619-0D48-B12C-753D989DB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0" t="628"/>
          <a:stretch>
            <a:fillRect/>
          </a:stretch>
        </p:blipFill>
        <p:spPr bwMode="auto">
          <a:xfrm>
            <a:off x="1228165" y="4509247"/>
            <a:ext cx="3724835" cy="212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 descr="txp_fig">
            <a:extLst>
              <a:ext uri="{FF2B5EF4-FFF2-40B4-BE49-F238E27FC236}">
                <a16:creationId xmlns:a16="http://schemas.microsoft.com/office/drawing/2014/main" id="{2FABB2E7-2E9B-AB46-8376-6B7957CBA14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505201"/>
            <a:ext cx="3352800" cy="541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E70C2EF8-78E1-DD49-989A-99F6D86B3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6098" y="3341932"/>
            <a:ext cx="4020407" cy="3129004"/>
          </a:xfrm>
          <a:prstGeom prst="rect">
            <a:avLst/>
          </a:prstGeom>
          <a:noFill/>
        </p:spPr>
      </p:pic>
      <p:pic>
        <p:nvPicPr>
          <p:cNvPr id="17" name="Picture 3" descr="C:\Users\Dan\Dropbox\Office\CS 188\Ketrina Art\CSPs 2\MinConflict.png">
            <a:extLst>
              <a:ext uri="{FF2B5EF4-FFF2-40B4-BE49-F238E27FC236}">
                <a16:creationId xmlns:a16="http://schemas.microsoft.com/office/drawing/2014/main" id="{7241F96B-FA75-8445-9310-8011C3A6B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336" t="28521" r="18789" b="53479"/>
          <a:stretch>
            <a:fillRect/>
          </a:stretch>
        </p:blipFill>
        <p:spPr bwMode="auto">
          <a:xfrm>
            <a:off x="9296400" y="3335867"/>
            <a:ext cx="2057400" cy="1371600"/>
          </a:xfrm>
          <a:prstGeom prst="rect">
            <a:avLst/>
          </a:prstGeom>
          <a:noFill/>
        </p:spPr>
      </p:pic>
      <p:pic>
        <p:nvPicPr>
          <p:cNvPr id="18" name="Picture 4" descr="C:\Users\Dan\Dropbox\Office\CS 188\Ketrina Art\CSPs 2\MinConflict.png">
            <a:extLst>
              <a:ext uri="{FF2B5EF4-FFF2-40B4-BE49-F238E27FC236}">
                <a16:creationId xmlns:a16="http://schemas.microsoft.com/office/drawing/2014/main" id="{4939EDA8-C401-FE48-B650-9B6F4D7F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4232" t="59583" r="15143" b="22417"/>
          <a:stretch>
            <a:fillRect/>
          </a:stretch>
        </p:blipFill>
        <p:spPr bwMode="auto">
          <a:xfrm>
            <a:off x="9220200" y="4416524"/>
            <a:ext cx="2209800" cy="12053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01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CSP Summary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05747A67-6C88-EA44-ADE5-11BAC5414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1"/>
            <a:ext cx="83058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CSPs are a special kind of search problem: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States are partial assignments</a:t>
            </a:r>
          </a:p>
          <a:p>
            <a:pPr lvl="1"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Goal test defined by constraints</a:t>
            </a:r>
          </a:p>
          <a:p>
            <a:pPr lvl="6">
              <a:spcBef>
                <a:spcPct val="0"/>
              </a:spcBef>
              <a:spcAft>
                <a:spcPts val="0"/>
              </a:spcAft>
            </a:pPr>
            <a:endParaRPr lang="en-US" sz="1200" dirty="0"/>
          </a:p>
          <a:p>
            <a:pPr>
              <a:spcAft>
                <a:spcPts val="0"/>
              </a:spcAft>
            </a:pPr>
            <a:r>
              <a:rPr lang="en-US" sz="2800" dirty="0"/>
              <a:t>Basic solution: backtracking search</a:t>
            </a:r>
          </a:p>
          <a:p>
            <a:pPr lvl="2"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Speed-ups: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Ordering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Filtering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r>
              <a:rPr lang="en-US" sz="2400" dirty="0"/>
              <a:t>Structure</a:t>
            </a:r>
          </a:p>
          <a:p>
            <a:pPr lvl="1">
              <a:spcBef>
                <a:spcPts val="176"/>
              </a:spcBef>
              <a:spcAft>
                <a:spcPts val="0"/>
              </a:spcAft>
            </a:pPr>
            <a:endParaRPr lang="en-US" sz="1500" dirty="0"/>
          </a:p>
          <a:p>
            <a:pPr>
              <a:spcAft>
                <a:spcPts val="0"/>
              </a:spcAft>
            </a:pPr>
            <a:r>
              <a:rPr lang="en-US" sz="2800" dirty="0"/>
              <a:t>Iterative min-conflicts is often effective in practice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93FFA4F-1374-B649-B581-94B6CA883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126" y="2392024"/>
            <a:ext cx="6274674" cy="2789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527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Student Heuristic 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CAE14-C577-B44D-9427-04E2B81A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95401"/>
            <a:ext cx="10797894" cy="4729164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dirty="0"/>
              <a:t>Alex Marasco – Finding/visit all the corners heuristics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Garrett Christian  -- Eat all the dots heuristic</a:t>
            </a:r>
          </a:p>
        </p:txBody>
      </p:sp>
    </p:spTree>
    <p:extLst>
      <p:ext uri="{BB962C8B-B14F-4D97-AF65-F5344CB8AC3E}">
        <p14:creationId xmlns:p14="http://schemas.microsoft.com/office/powerpoint/2010/main" val="3975218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CSP problems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7595F29-C9D2-AF4F-BE49-6407B19F53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2948"/>
            <a:ext cx="6824264" cy="5233397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3200" dirty="0"/>
              <a:t>CSPs: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Constraints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400" dirty="0"/>
              <a:t>Implicit (provide code to compute)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400" dirty="0"/>
              <a:t>Explicit (provide a list of the legal </a:t>
            </a:r>
            <a:r>
              <a:rPr lang="en-US" sz="2400" dirty="0" err="1"/>
              <a:t>tuples</a:t>
            </a:r>
            <a:r>
              <a:rPr lang="en-US" sz="2400" dirty="0"/>
              <a:t>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2400" dirty="0"/>
              <a:t>Types:</a:t>
            </a:r>
          </a:p>
          <a:p>
            <a:pPr lvl="3">
              <a:lnSpc>
                <a:spcPct val="80000"/>
              </a:lnSpc>
            </a:pPr>
            <a:r>
              <a:rPr lang="en-US" sz="2000" dirty="0"/>
              <a:t>Unary (one variable)</a:t>
            </a:r>
          </a:p>
          <a:p>
            <a:pPr lvl="3">
              <a:lnSpc>
                <a:spcPct val="80000"/>
              </a:lnSpc>
            </a:pPr>
            <a:r>
              <a:rPr lang="en-US" sz="2000" dirty="0"/>
              <a:t>Binary (two variables)</a:t>
            </a:r>
          </a:p>
          <a:p>
            <a:pPr lvl="3">
              <a:lnSpc>
                <a:spcPct val="80000"/>
              </a:lnSpc>
            </a:pPr>
            <a:r>
              <a:rPr lang="en-US" sz="2000" dirty="0"/>
              <a:t>N-</a:t>
            </a:r>
            <a:r>
              <a:rPr lang="en-US" sz="2000" dirty="0" err="1"/>
              <a:t>ary</a:t>
            </a:r>
            <a:r>
              <a:rPr lang="en-US" sz="2000" dirty="0"/>
              <a:t> (n variables)</a:t>
            </a:r>
          </a:p>
          <a:p>
            <a:pPr lvl="2" eaLnBrk="1" hangingPunct="1">
              <a:lnSpc>
                <a:spcPct val="80000"/>
              </a:lnSpc>
            </a:pPr>
            <a:endParaRPr lang="en-US" sz="2400" dirty="0"/>
          </a:p>
          <a:p>
            <a:pPr lvl="2"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3200" dirty="0"/>
              <a:t>Goals: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b="1" dirty="0">
                <a:solidFill>
                  <a:srgbClr val="00B0F0"/>
                </a:solidFill>
              </a:rPr>
              <a:t>In this class</a:t>
            </a:r>
            <a:r>
              <a:rPr lang="en-US" sz="2800" dirty="0"/>
              <a:t>: find any solution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Also: find all, find best, etc.</a:t>
            </a:r>
          </a:p>
          <a:p>
            <a:pPr lvl="1" eaLnBrk="1" hangingPunct="1">
              <a:lnSpc>
                <a:spcPct val="80000"/>
              </a:lnSpc>
            </a:pPr>
            <a:endParaRPr lang="en-US" dirty="0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E094771C-E586-B043-B2DD-C3D4A03481BB}"/>
              </a:ext>
            </a:extLst>
          </p:cNvPr>
          <p:cNvGrpSpPr>
            <a:grpSpLocks/>
          </p:cNvGrpSpPr>
          <p:nvPr/>
        </p:nvGrpSpPr>
        <p:grpSpPr bwMode="auto">
          <a:xfrm>
            <a:off x="8145819" y="1479884"/>
            <a:ext cx="3124200" cy="1524000"/>
            <a:chOff x="3552" y="1056"/>
            <a:chExt cx="2016" cy="1056"/>
          </a:xfrm>
        </p:grpSpPr>
        <p:grpSp>
          <p:nvGrpSpPr>
            <p:cNvPr id="15" name="Group 5">
              <a:extLst>
                <a:ext uri="{FF2B5EF4-FFF2-40B4-BE49-F238E27FC236}">
                  <a16:creationId xmlns:a16="http://schemas.microsoft.com/office/drawing/2014/main" id="{14CC52BF-0BC0-0240-99DB-3DE46A538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26" name="Oval 6">
                <a:extLst>
                  <a:ext uri="{FF2B5EF4-FFF2-40B4-BE49-F238E27FC236}">
                    <a16:creationId xmlns:a16="http://schemas.microsoft.com/office/drawing/2014/main" id="{2C4E0687-3B44-5944-8C4C-BBE00CFAF6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7">
                <a:extLst>
                  <a:ext uri="{FF2B5EF4-FFF2-40B4-BE49-F238E27FC236}">
                    <a16:creationId xmlns:a16="http://schemas.microsoft.com/office/drawing/2014/main" id="{5CF61A63-5013-4541-B346-012F43A4B2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16" name="Group 8">
              <a:extLst>
                <a:ext uri="{FF2B5EF4-FFF2-40B4-BE49-F238E27FC236}">
                  <a16:creationId xmlns:a16="http://schemas.microsoft.com/office/drawing/2014/main" id="{4B5DC109-C0E4-D44A-BDBA-BE2E73CB8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23" name="Oval 9">
                <a:extLst>
                  <a:ext uri="{FF2B5EF4-FFF2-40B4-BE49-F238E27FC236}">
                    <a16:creationId xmlns:a16="http://schemas.microsoft.com/office/drawing/2014/main" id="{F3FE7530-5687-EA4B-82A6-20B6709C2A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10">
                <a:extLst>
                  <a:ext uri="{FF2B5EF4-FFF2-40B4-BE49-F238E27FC236}">
                    <a16:creationId xmlns:a16="http://schemas.microsoft.com/office/drawing/2014/main" id="{0405521C-FAB8-7548-B0F1-432313410F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17" name="Group 11">
              <a:extLst>
                <a:ext uri="{FF2B5EF4-FFF2-40B4-BE49-F238E27FC236}">
                  <a16:creationId xmlns:a16="http://schemas.microsoft.com/office/drawing/2014/main" id="{3EC8A775-C673-EB4A-ADBF-4ECE475F5A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DADB88D8-5CB6-524F-BE3B-57347BE65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Text Box 13">
                <a:extLst>
                  <a:ext uri="{FF2B5EF4-FFF2-40B4-BE49-F238E27FC236}">
                    <a16:creationId xmlns:a16="http://schemas.microsoft.com/office/drawing/2014/main" id="{2FFE9372-607E-384C-B1BD-BC0C00E149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A7BFF55B-D8E4-044F-873D-DD236D709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297D1506-E504-3D47-A048-918F565528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6">
              <a:extLst>
                <a:ext uri="{FF2B5EF4-FFF2-40B4-BE49-F238E27FC236}">
                  <a16:creationId xmlns:a16="http://schemas.microsoft.com/office/drawing/2014/main" id="{DF7AAA50-CC30-C04F-A19A-B2B1EEEB03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Rectangle 17">
            <a:extLst>
              <a:ext uri="{FF2B5EF4-FFF2-40B4-BE49-F238E27FC236}">
                <a16:creationId xmlns:a16="http://schemas.microsoft.com/office/drawing/2014/main" id="{9BEEC5BD-75E6-7A42-B402-88ECD200E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8219" y="262288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87ADD5E7-0CF8-284A-8117-B6F32F3E5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3019" y="262288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F29B1BB-4CEC-6745-A0F5-471962C4E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7819" y="262288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8E979085-664E-1143-BD5C-E6790D266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79419" y="262288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F736510F-46A8-4747-BBAD-3CD673ADE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4219" y="262288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26DB8C1A-4C1E-8149-9AFF-A5196481D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9019" y="262288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4" name="Rectangle 23">
            <a:extLst>
              <a:ext uri="{FF2B5EF4-FFF2-40B4-BE49-F238E27FC236}">
                <a16:creationId xmlns:a16="http://schemas.microsoft.com/office/drawing/2014/main" id="{31D50817-8D21-6948-A020-F1687BBE9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88819" y="1632284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071BD2B1-1B7D-EC43-922A-81042A1D3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3619" y="1632284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EBE8621-99DA-B147-9C95-B6CE6704C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8419" y="1632284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pic>
        <p:nvPicPr>
          <p:cNvPr id="38" name="Picture 26" descr="txp_fig">
            <a:extLst>
              <a:ext uri="{FF2B5EF4-FFF2-40B4-BE49-F238E27FC236}">
                <a16:creationId xmlns:a16="http://schemas.microsoft.com/office/drawing/2014/main" id="{A41B6C75-0780-8449-A00B-28B8DA3F511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755419" y="2013286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7" descr="txp_fig">
            <a:extLst>
              <a:ext uri="{FF2B5EF4-FFF2-40B4-BE49-F238E27FC236}">
                <a16:creationId xmlns:a16="http://schemas.microsoft.com/office/drawing/2014/main" id="{923F595D-4C1D-FE49-828D-DF4DEFD5373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355619" y="2013286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28" descr="txp_fig">
            <a:extLst>
              <a:ext uri="{FF2B5EF4-FFF2-40B4-BE49-F238E27FC236}">
                <a16:creationId xmlns:a16="http://schemas.microsoft.com/office/drawing/2014/main" id="{744055C9-E9B7-C04A-AD66-10FE0C98B57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93619" y="2851486"/>
            <a:ext cx="228600" cy="24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BC435A74-8BB5-6949-B3E5-927C19E58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39093" y="3745032"/>
            <a:ext cx="4333000" cy="20058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678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Backtracking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7A59769-8726-9541-811C-CED648305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9750" y="1242391"/>
            <a:ext cx="8932499" cy="4363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Backtracking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A9E68E6C-C435-C445-AA9C-934C4F3F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78" t="520"/>
          <a:stretch>
            <a:fillRect/>
          </a:stretch>
        </p:blipFill>
        <p:spPr bwMode="auto">
          <a:xfrm>
            <a:off x="2803444" y="1086970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967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Improving Backtracking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DBACBFEA-74C8-0340-B9B0-207DAE4C18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19100" y="1244621"/>
            <a:ext cx="11353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r>
              <a:rPr lang="en-US" sz="2400" dirty="0"/>
              <a:t>… but it’s all still </a:t>
            </a:r>
            <a:r>
              <a:rPr lang="en-US" sz="2400" b="1" dirty="0">
                <a:solidFill>
                  <a:srgbClr val="00B0F0"/>
                </a:solidFill>
              </a:rPr>
              <a:t>NP-hard</a:t>
            </a:r>
          </a:p>
          <a:p>
            <a:pPr lvl="1" eaLnBrk="1" hangingPunct="1"/>
            <a:endParaRPr lang="en-US" sz="2400" dirty="0"/>
          </a:p>
          <a:p>
            <a:r>
              <a:rPr lang="en-US" sz="2800" b="1" dirty="0">
                <a:solidFill>
                  <a:srgbClr val="00B0F0"/>
                </a:solidFill>
              </a:rPr>
              <a:t>Filtering</a:t>
            </a:r>
            <a:r>
              <a:rPr lang="en-US" sz="2800" dirty="0"/>
              <a:t>: Can we detect inevitable failure early?</a:t>
            </a:r>
          </a:p>
          <a:p>
            <a:pPr lvl="1"/>
            <a:endParaRPr lang="en-US" sz="2400" dirty="0"/>
          </a:p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Ordering</a:t>
            </a:r>
            <a:r>
              <a:rPr lang="en-US" sz="2800" dirty="0"/>
              <a:t>:</a:t>
            </a:r>
          </a:p>
          <a:p>
            <a:pPr lvl="1" eaLnBrk="1" hangingPunct="1"/>
            <a:r>
              <a:rPr lang="en-US" sz="2400" dirty="0"/>
              <a:t>Which </a:t>
            </a:r>
            <a:r>
              <a:rPr lang="en-US" sz="2400" b="1" dirty="0">
                <a:solidFill>
                  <a:srgbClr val="00B0F0"/>
                </a:solidFill>
              </a:rPr>
              <a:t>variable</a:t>
            </a:r>
            <a:r>
              <a:rPr lang="en-US" sz="2400" dirty="0"/>
              <a:t> should be assigned next?  (MRV)</a:t>
            </a:r>
          </a:p>
          <a:p>
            <a:pPr lvl="1" eaLnBrk="1" hangingPunct="1"/>
            <a:r>
              <a:rPr lang="en-US" sz="2400" dirty="0"/>
              <a:t>In what order should its </a:t>
            </a:r>
            <a:r>
              <a:rPr lang="en-US" sz="2400" b="1" dirty="0">
                <a:solidFill>
                  <a:srgbClr val="00B0F0"/>
                </a:solidFill>
              </a:rPr>
              <a:t>values</a:t>
            </a:r>
            <a:r>
              <a:rPr lang="en-US" sz="2400" dirty="0"/>
              <a:t> be tried?  (LCV)</a:t>
            </a:r>
          </a:p>
          <a:p>
            <a:pPr marL="457165" lvl="1" indent="0">
              <a:buNone/>
            </a:pPr>
            <a:endParaRPr lang="en-US" sz="2400" dirty="0"/>
          </a:p>
          <a:p>
            <a:pPr eaLnBrk="1" hangingPunct="1"/>
            <a:r>
              <a:rPr lang="en-US" sz="2800" b="1" dirty="0">
                <a:solidFill>
                  <a:srgbClr val="00B0F0"/>
                </a:solidFill>
              </a:rPr>
              <a:t>Structure</a:t>
            </a:r>
            <a:r>
              <a:rPr lang="en-US" sz="2800" dirty="0"/>
              <a:t>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7A10E23-54AD-0943-98BC-C278F0E04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2902" y="1241405"/>
            <a:ext cx="3925863" cy="1884267"/>
          </a:xfrm>
          <a:prstGeom prst="rect">
            <a:avLst/>
          </a:prstGeom>
          <a:noFill/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2454DF1C-3221-1949-BBD9-B332A7BD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08122" y="3563585"/>
            <a:ext cx="3660484" cy="20517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675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Consistency of a Single Arc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2F64AEB-4F08-D14F-8879-8DC4E57618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141412"/>
            <a:ext cx="11379200" cy="515012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E75C95-3D8C-2544-BC57-8836C1E9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2086" t="992" r="53169" b="49403"/>
          <a:stretch>
            <a:fillRect/>
          </a:stretch>
        </p:blipFill>
        <p:spPr bwMode="auto">
          <a:xfrm>
            <a:off x="1371600" y="1979612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eform 13">
            <a:extLst>
              <a:ext uri="{FF2B5EF4-FFF2-40B4-BE49-F238E27FC236}">
                <a16:creationId xmlns:a16="http://schemas.microsoft.com/office/drawing/2014/main" id="{B19CBD1F-3938-8349-AC3D-3E723AC6AF33}"/>
              </a:ext>
            </a:extLst>
          </p:cNvPr>
          <p:cNvSpPr>
            <a:spLocks/>
          </p:cNvSpPr>
          <p:nvPr/>
        </p:nvSpPr>
        <p:spPr bwMode="auto">
          <a:xfrm>
            <a:off x="4455459" y="2970212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65E5101D-905F-A347-AB83-0F6CD6C009AB}"/>
              </a:ext>
            </a:extLst>
          </p:cNvPr>
          <p:cNvSpPr>
            <a:spLocks/>
          </p:cNvSpPr>
          <p:nvPr/>
        </p:nvSpPr>
        <p:spPr bwMode="auto">
          <a:xfrm>
            <a:off x="4455459" y="2970212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24FDBE-85E8-AD48-BA27-53238CEB1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332414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983604-9FD6-A84A-BAB5-E11FD762A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9" y="2132012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C67F4DC-667A-4D46-977B-879038A1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589212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0041894-0BD9-5244-AAFE-FB6ACF73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579949"/>
            <a:ext cx="4200129" cy="1747096"/>
          </a:xfrm>
          <a:prstGeom prst="rect">
            <a:avLst/>
          </a:prstGeom>
          <a:noFill/>
        </p:spPr>
      </p:pic>
      <p:sp>
        <p:nvSpPr>
          <p:cNvPr id="18" name="Text Box 23">
            <a:extLst>
              <a:ext uri="{FF2B5EF4-FFF2-40B4-BE49-F238E27FC236}">
                <a16:creationId xmlns:a16="http://schemas.microsoft.com/office/drawing/2014/main" id="{EABBB30B-5758-6F47-9493-DBA93695E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261" y="2468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3268B84C-23C1-264A-A085-9FC2F354D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2570161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2E5FD8B-CC0E-9F48-A7BA-5F43F45E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2239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8DEE515E-FD20-7541-B081-6F2D46D7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23157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0466AF6E-C003-244D-9E72-52F380145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706" y="2714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3C3676AE-0F29-C64B-AD41-EEC226CEB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971" y="29702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286069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eq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93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neq  template TPT1  env TPENV1  fore 0  back 16777215  eqnno 1"/>
  <p:tag name="FILENAME" val="TP_tmp"/>
  <p:tag name="ORIGWIDTH" val="7"/>
  <p:tag name="PICTUREFILESIZE" val="10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R = \frac{\mbox{number of constraints}}{\mbox{number of variables}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202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23758</TotalTime>
  <Words>2023</Words>
  <Application>Microsoft Macintosh PowerPoint</Application>
  <PresentationFormat>Widescreen</PresentationFormat>
  <Paragraphs>490</Paragraphs>
  <Slides>32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Times New Roman</vt:lpstr>
      <vt:lpstr>Wingdings</vt:lpstr>
      <vt:lpstr>Office Theme</vt:lpstr>
      <vt:lpstr>Artificial  Intelligence</vt:lpstr>
      <vt:lpstr>Today</vt:lpstr>
      <vt:lpstr>Learning Objectives</vt:lpstr>
      <vt:lpstr>Student Heuristic Presentation</vt:lpstr>
      <vt:lpstr>CSP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31</cp:revision>
  <dcterms:created xsi:type="dcterms:W3CDTF">2019-01-08T03:10:37Z</dcterms:created>
  <dcterms:modified xsi:type="dcterms:W3CDTF">2021-02-11T17:46:04Z</dcterms:modified>
</cp:coreProperties>
</file>